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256" r:id="rId2"/>
    <p:sldId id="274" r:id="rId3"/>
    <p:sldId id="257" r:id="rId4"/>
    <p:sldId id="276" r:id="rId5"/>
    <p:sldId id="258" r:id="rId6"/>
    <p:sldId id="259" r:id="rId7"/>
    <p:sldId id="260" r:id="rId8"/>
    <p:sldId id="261" r:id="rId9"/>
    <p:sldId id="262" r:id="rId10"/>
    <p:sldId id="263" r:id="rId11"/>
    <p:sldId id="264" r:id="rId12"/>
    <p:sldId id="268" r:id="rId13"/>
    <p:sldId id="265" r:id="rId14"/>
    <p:sldId id="269" r:id="rId15"/>
    <p:sldId id="270" r:id="rId16"/>
    <p:sldId id="271" r:id="rId17"/>
    <p:sldId id="272" r:id="rId18"/>
    <p:sldId id="273" r:id="rId19"/>
    <p:sldId id="278" r:id="rId20"/>
    <p:sldId id="277" r:id="rId21"/>
    <p:sldId id="279" r:id="rId22"/>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1" d="100"/>
          <a:sy n="91" d="100"/>
        </p:scale>
        <p:origin x="1536"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E763E4-A61E-4846-92BA-3F375D0CB099}"/>
              </a:ext>
            </a:extLst>
          </p:cNvPr>
          <p:cNvSpPr>
            <a:spLocks noGrp="1"/>
          </p:cNvSpPr>
          <p:nvPr>
            <p:ph type="hdr" sz="quarter"/>
          </p:nvPr>
        </p:nvSpPr>
        <p:spPr>
          <a:xfrm>
            <a:off x="1" y="2"/>
            <a:ext cx="3078048" cy="510974"/>
          </a:xfrm>
          <a:prstGeom prst="rect">
            <a:avLst/>
          </a:prstGeom>
        </p:spPr>
        <p:txBody>
          <a:bodyPr vert="horz" lIns="98820" tIns="49409" rIns="98820" bIns="49409" rtlCol="0"/>
          <a:lstStyle>
            <a:lvl1pPr algn="l">
              <a:defRPr sz="1400" dirty="0">
                <a:latin typeface="Arial" charset="0"/>
                <a:cs typeface="+mn-cs"/>
              </a:defRPr>
            </a:lvl1pPr>
          </a:lstStyle>
          <a:p>
            <a:pPr>
              <a:defRPr/>
            </a:pPr>
            <a:r>
              <a:rPr lang="en-US" sz="1000"/>
              <a:t>Randy Childs</a:t>
            </a:r>
          </a:p>
        </p:txBody>
      </p:sp>
      <p:sp>
        <p:nvSpPr>
          <p:cNvPr id="3" name="Date Placeholder 2">
            <a:extLst>
              <a:ext uri="{FF2B5EF4-FFF2-40B4-BE49-F238E27FC236}">
                <a16:creationId xmlns:a16="http://schemas.microsoft.com/office/drawing/2014/main" id="{C3971C58-DB8A-368B-6F30-A82BC48EC46F}"/>
              </a:ext>
            </a:extLst>
          </p:cNvPr>
          <p:cNvSpPr>
            <a:spLocks noGrp="1"/>
          </p:cNvSpPr>
          <p:nvPr>
            <p:ph type="dt" sz="quarter" idx="1"/>
          </p:nvPr>
        </p:nvSpPr>
        <p:spPr>
          <a:xfrm>
            <a:off x="4022887" y="2"/>
            <a:ext cx="3078048" cy="510974"/>
          </a:xfrm>
          <a:prstGeom prst="rect">
            <a:avLst/>
          </a:prstGeom>
        </p:spPr>
        <p:txBody>
          <a:bodyPr vert="horz" lIns="98820" tIns="49409" rIns="98820" bIns="49409" rtlCol="0"/>
          <a:lstStyle>
            <a:lvl1pPr algn="r">
              <a:defRPr sz="1400" smtClean="0">
                <a:latin typeface="Arial" charset="0"/>
                <a:cs typeface="+mn-cs"/>
              </a:defRPr>
            </a:lvl1pPr>
          </a:lstStyle>
          <a:p>
            <a:pPr>
              <a:defRPr/>
            </a:pPr>
            <a:r>
              <a:rPr lang="en-US" sz="1000"/>
              <a:t>6/15/2025 am</a:t>
            </a:r>
            <a:endParaRPr lang="en-US" sz="1000" dirty="0"/>
          </a:p>
        </p:txBody>
      </p:sp>
      <p:sp>
        <p:nvSpPr>
          <p:cNvPr id="4" name="Footer Placeholder 3">
            <a:extLst>
              <a:ext uri="{FF2B5EF4-FFF2-40B4-BE49-F238E27FC236}">
                <a16:creationId xmlns:a16="http://schemas.microsoft.com/office/drawing/2014/main" id="{3474D727-ED54-E8FE-0CCA-D67E0297BF77}"/>
              </a:ext>
            </a:extLst>
          </p:cNvPr>
          <p:cNvSpPr>
            <a:spLocks noGrp="1"/>
          </p:cNvSpPr>
          <p:nvPr>
            <p:ph type="ftr" sz="quarter" idx="2"/>
          </p:nvPr>
        </p:nvSpPr>
        <p:spPr>
          <a:xfrm>
            <a:off x="1" y="9720361"/>
            <a:ext cx="3078048" cy="510974"/>
          </a:xfrm>
          <a:prstGeom prst="rect">
            <a:avLst/>
          </a:prstGeom>
        </p:spPr>
        <p:txBody>
          <a:bodyPr vert="horz" lIns="98820" tIns="49409" rIns="98820" bIns="49409" rtlCol="0" anchor="b"/>
          <a:lstStyle>
            <a:lvl1pPr algn="l">
              <a:defRPr sz="1400" dirty="0">
                <a:latin typeface="Arial" charset="0"/>
                <a:cs typeface="+mn-cs"/>
              </a:defRPr>
            </a:lvl1pPr>
          </a:lstStyle>
          <a:p>
            <a:pPr>
              <a:defRPr/>
            </a:pPr>
            <a:endParaRPr lang="en-US" sz="1000"/>
          </a:p>
        </p:txBody>
      </p:sp>
      <p:sp>
        <p:nvSpPr>
          <p:cNvPr id="5" name="Slide Number Placeholder 4">
            <a:extLst>
              <a:ext uri="{FF2B5EF4-FFF2-40B4-BE49-F238E27FC236}">
                <a16:creationId xmlns:a16="http://schemas.microsoft.com/office/drawing/2014/main" id="{0107557F-EF18-7AD7-9D8A-7288D81EE083}"/>
              </a:ext>
            </a:extLst>
          </p:cNvPr>
          <p:cNvSpPr>
            <a:spLocks noGrp="1"/>
          </p:cNvSpPr>
          <p:nvPr>
            <p:ph type="sldNum" sz="quarter" idx="3"/>
          </p:nvPr>
        </p:nvSpPr>
        <p:spPr>
          <a:xfrm>
            <a:off x="4022887" y="9720361"/>
            <a:ext cx="3078048" cy="510974"/>
          </a:xfrm>
          <a:prstGeom prst="rect">
            <a:avLst/>
          </a:prstGeom>
        </p:spPr>
        <p:txBody>
          <a:bodyPr vert="horz" wrap="square" lIns="98820" tIns="49409" rIns="98820" bIns="49409" numCol="1" anchor="b" anchorCtr="0" compatLnSpc="1">
            <a:prstTxWarp prst="textNoShape">
              <a:avLst/>
            </a:prstTxWarp>
          </a:bodyPr>
          <a:lstStyle>
            <a:lvl1pPr algn="r">
              <a:defRPr sz="1400"/>
            </a:lvl1pPr>
          </a:lstStyle>
          <a:p>
            <a:fld id="{54F105F1-CF06-4267-9968-783D6B4EFD52}"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E6A30E-4B05-4973-B7CD-BBFD5F4E5AED}"/>
              </a:ext>
            </a:extLst>
          </p:cNvPr>
          <p:cNvSpPr>
            <a:spLocks noGrp="1"/>
          </p:cNvSpPr>
          <p:nvPr>
            <p:ph type="hdr" sz="quarter"/>
          </p:nvPr>
        </p:nvSpPr>
        <p:spPr>
          <a:xfrm>
            <a:off x="1" y="2"/>
            <a:ext cx="3078048" cy="510974"/>
          </a:xfrm>
          <a:prstGeom prst="rect">
            <a:avLst/>
          </a:prstGeom>
        </p:spPr>
        <p:txBody>
          <a:bodyPr vert="horz" lIns="98820" tIns="49409" rIns="98820" bIns="49409" rtlCol="0"/>
          <a:lstStyle>
            <a:lvl1pPr algn="l">
              <a:defRPr sz="1400" dirty="0">
                <a:latin typeface="Arial" charset="0"/>
                <a:cs typeface="+mn-cs"/>
              </a:defRPr>
            </a:lvl1pPr>
          </a:lstStyle>
          <a:p>
            <a:pPr>
              <a:defRPr/>
            </a:pPr>
            <a:r>
              <a:rPr lang="en-US"/>
              <a:t>Randy Childs</a:t>
            </a:r>
          </a:p>
        </p:txBody>
      </p:sp>
      <p:sp>
        <p:nvSpPr>
          <p:cNvPr id="3" name="Date Placeholder 2">
            <a:extLst>
              <a:ext uri="{FF2B5EF4-FFF2-40B4-BE49-F238E27FC236}">
                <a16:creationId xmlns:a16="http://schemas.microsoft.com/office/drawing/2014/main" id="{7919D08A-1D84-BFB3-57C7-9E0FDC7D48F1}"/>
              </a:ext>
            </a:extLst>
          </p:cNvPr>
          <p:cNvSpPr>
            <a:spLocks noGrp="1"/>
          </p:cNvSpPr>
          <p:nvPr>
            <p:ph type="dt" idx="1"/>
          </p:nvPr>
        </p:nvSpPr>
        <p:spPr>
          <a:xfrm>
            <a:off x="4022887" y="2"/>
            <a:ext cx="3078048" cy="510974"/>
          </a:xfrm>
          <a:prstGeom prst="rect">
            <a:avLst/>
          </a:prstGeom>
        </p:spPr>
        <p:txBody>
          <a:bodyPr vert="horz" lIns="98820" tIns="49409" rIns="98820" bIns="49409" rtlCol="0"/>
          <a:lstStyle>
            <a:lvl1pPr algn="r">
              <a:defRPr sz="1400" smtClean="0">
                <a:latin typeface="Arial" charset="0"/>
                <a:cs typeface="+mn-cs"/>
              </a:defRPr>
            </a:lvl1pPr>
          </a:lstStyle>
          <a:p>
            <a:pPr>
              <a:defRPr/>
            </a:pPr>
            <a:r>
              <a:rPr lang="en-US"/>
              <a:t>6/15/2025 am</a:t>
            </a:r>
            <a:endParaRPr lang="en-US" dirty="0"/>
          </a:p>
        </p:txBody>
      </p:sp>
      <p:sp>
        <p:nvSpPr>
          <p:cNvPr id="4" name="Slide Image Placeholder 3">
            <a:extLst>
              <a:ext uri="{FF2B5EF4-FFF2-40B4-BE49-F238E27FC236}">
                <a16:creationId xmlns:a16="http://schemas.microsoft.com/office/drawing/2014/main" id="{B6F2BE3D-C46A-BC4D-A4E6-A2CC8B289609}"/>
              </a:ext>
            </a:extLst>
          </p:cNvPr>
          <p:cNvSpPr>
            <a:spLocks noGrp="1" noRot="1" noChangeAspect="1"/>
          </p:cNvSpPr>
          <p:nvPr>
            <p:ph type="sldImg" idx="2"/>
          </p:nvPr>
        </p:nvSpPr>
        <p:spPr>
          <a:xfrm>
            <a:off x="995363" y="768350"/>
            <a:ext cx="5111750" cy="3835400"/>
          </a:xfrm>
          <a:prstGeom prst="rect">
            <a:avLst/>
          </a:prstGeom>
          <a:noFill/>
          <a:ln w="12700">
            <a:solidFill>
              <a:prstClr val="black"/>
            </a:solidFill>
          </a:ln>
        </p:spPr>
        <p:txBody>
          <a:bodyPr vert="horz" lIns="98820" tIns="49409" rIns="98820" bIns="49409" rtlCol="0" anchor="ctr"/>
          <a:lstStyle/>
          <a:p>
            <a:pPr lvl="0"/>
            <a:endParaRPr lang="en-US" noProof="0" dirty="0"/>
          </a:p>
        </p:txBody>
      </p:sp>
      <p:sp>
        <p:nvSpPr>
          <p:cNvPr id="5" name="Notes Placeholder 4">
            <a:extLst>
              <a:ext uri="{FF2B5EF4-FFF2-40B4-BE49-F238E27FC236}">
                <a16:creationId xmlns:a16="http://schemas.microsoft.com/office/drawing/2014/main" id="{CCBEDABC-B544-5CEA-D28C-E6C91325DEC3}"/>
              </a:ext>
            </a:extLst>
          </p:cNvPr>
          <p:cNvSpPr>
            <a:spLocks noGrp="1"/>
          </p:cNvSpPr>
          <p:nvPr>
            <p:ph type="body" sz="quarter" idx="3"/>
          </p:nvPr>
        </p:nvSpPr>
        <p:spPr>
          <a:xfrm>
            <a:off x="710557" y="4861026"/>
            <a:ext cx="5681363" cy="4603846"/>
          </a:xfrm>
          <a:prstGeom prst="rect">
            <a:avLst/>
          </a:prstGeom>
        </p:spPr>
        <p:txBody>
          <a:bodyPr vert="horz" lIns="98820" tIns="49409" rIns="98820" bIns="4940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A6604D-6BE4-E23A-75BF-5E7E33ECAB4C}"/>
              </a:ext>
            </a:extLst>
          </p:cNvPr>
          <p:cNvSpPr>
            <a:spLocks noGrp="1"/>
          </p:cNvSpPr>
          <p:nvPr>
            <p:ph type="ftr" sz="quarter" idx="4"/>
          </p:nvPr>
        </p:nvSpPr>
        <p:spPr>
          <a:xfrm>
            <a:off x="1" y="9720361"/>
            <a:ext cx="3078048" cy="510974"/>
          </a:xfrm>
          <a:prstGeom prst="rect">
            <a:avLst/>
          </a:prstGeom>
        </p:spPr>
        <p:txBody>
          <a:bodyPr vert="horz" lIns="98820" tIns="49409" rIns="98820" bIns="49409" rtlCol="0" anchor="b"/>
          <a:lstStyle>
            <a:lvl1pPr algn="l">
              <a:defRPr sz="1400" dirty="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D40CB015-4524-09DA-3BC1-FACF75751674}"/>
              </a:ext>
            </a:extLst>
          </p:cNvPr>
          <p:cNvSpPr>
            <a:spLocks noGrp="1"/>
          </p:cNvSpPr>
          <p:nvPr>
            <p:ph type="sldNum" sz="quarter" idx="5"/>
          </p:nvPr>
        </p:nvSpPr>
        <p:spPr>
          <a:xfrm>
            <a:off x="4022887" y="9720361"/>
            <a:ext cx="3078048" cy="510974"/>
          </a:xfrm>
          <a:prstGeom prst="rect">
            <a:avLst/>
          </a:prstGeom>
        </p:spPr>
        <p:txBody>
          <a:bodyPr vert="horz" wrap="square" lIns="98820" tIns="49409" rIns="98820" bIns="49409" numCol="1" anchor="b" anchorCtr="0" compatLnSpc="1">
            <a:prstTxWarp prst="textNoShape">
              <a:avLst/>
            </a:prstTxWarp>
          </a:bodyPr>
          <a:lstStyle>
            <a:lvl1pPr algn="r">
              <a:defRPr sz="1400"/>
            </a:lvl1pPr>
          </a:lstStyle>
          <a:p>
            <a:fld id="{654363B5-9682-4CEA-A0A7-123D3AAF2AB8}"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09A9EC63-B7D1-FFC0-3C01-2D889087A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6DDDA211-BBC5-AA41-62A8-EC17853A5B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Matthew 18:21-35  Then Peter came and said to Him, “Lord, how often shall my brother sin against me and I forgive him? Up to seven times?” </a:t>
            </a:r>
            <a:r>
              <a:rPr lang="en-US" b="1" baseline="30000" dirty="0"/>
              <a:t>22 </a:t>
            </a:r>
            <a:r>
              <a:rPr lang="en-US" dirty="0"/>
              <a:t>Jesus *said to him, “I do not say to you, up to seven times, but up to seventy times seven. </a:t>
            </a:r>
            <a:r>
              <a:rPr lang="en-US" b="1" baseline="30000" dirty="0"/>
              <a:t>23 </a:t>
            </a:r>
            <a:r>
              <a:rPr lang="en-US" dirty="0"/>
              <a:t>“For this reason the kingdom of heaven may be compared to a king who wished to settle accounts with his slaves. </a:t>
            </a:r>
            <a:r>
              <a:rPr lang="en-US" b="1" baseline="30000" dirty="0"/>
              <a:t>24 </a:t>
            </a:r>
            <a:r>
              <a:rPr lang="en-US" dirty="0"/>
              <a:t>When he had begun to settle </a:t>
            </a:r>
            <a:r>
              <a:rPr lang="en-US" i="1" dirty="0"/>
              <a:t>them</a:t>
            </a:r>
            <a:r>
              <a:rPr lang="en-US" dirty="0"/>
              <a:t>, one who owed him ten thousand talents was brought to him. </a:t>
            </a:r>
            <a:r>
              <a:rPr lang="en-US" b="1" baseline="30000" dirty="0"/>
              <a:t>25 </a:t>
            </a:r>
            <a:r>
              <a:rPr lang="en-US" dirty="0"/>
              <a:t>But since he did not have </a:t>
            </a:r>
            <a:r>
              <a:rPr lang="en-US" i="1" dirty="0"/>
              <a:t>the means</a:t>
            </a:r>
            <a:r>
              <a:rPr lang="en-US" dirty="0"/>
              <a:t> to repay, his lord commanded him to be sold, along with his wife and children and all that he had, and repayment to be made. </a:t>
            </a:r>
            <a:r>
              <a:rPr lang="en-US" b="1" baseline="30000" dirty="0"/>
              <a:t>26 </a:t>
            </a:r>
            <a:r>
              <a:rPr lang="en-US" dirty="0"/>
              <a:t>So the slave fell </a:t>
            </a:r>
            <a:r>
              <a:rPr lang="en-US" i="1" dirty="0"/>
              <a:t>to the ground</a:t>
            </a:r>
            <a:r>
              <a:rPr lang="en-US" dirty="0"/>
              <a:t> and prostrated himself before him, saying, ‘Have patience with me and I will repay you everything.’ </a:t>
            </a:r>
            <a:r>
              <a:rPr lang="en-US" b="1" baseline="30000" dirty="0"/>
              <a:t>27 </a:t>
            </a:r>
            <a:r>
              <a:rPr lang="en-US" dirty="0"/>
              <a:t>And the lord of that slave felt compassion and released him and forgave him the debt. </a:t>
            </a:r>
            <a:r>
              <a:rPr lang="en-US" b="1" baseline="30000" dirty="0"/>
              <a:t>28 </a:t>
            </a:r>
            <a:r>
              <a:rPr lang="en-US" dirty="0"/>
              <a:t>But that slave went out and found one of his fellow slaves who owed him a hundred denarii; and he seized him and </a:t>
            </a:r>
            <a:r>
              <a:rPr lang="en-US" i="1" dirty="0"/>
              <a:t>began</a:t>
            </a:r>
            <a:r>
              <a:rPr lang="en-US" dirty="0"/>
              <a:t> to choke </a:t>
            </a:r>
            <a:r>
              <a:rPr lang="en-US" i="1" dirty="0"/>
              <a:t>him</a:t>
            </a:r>
            <a:r>
              <a:rPr lang="en-US" dirty="0"/>
              <a:t>, saying, ‘Pay back what you owe.’ </a:t>
            </a:r>
            <a:r>
              <a:rPr lang="en-US" b="1" baseline="30000" dirty="0"/>
              <a:t>29 </a:t>
            </a:r>
            <a:r>
              <a:rPr lang="en-US" dirty="0"/>
              <a:t>So his fellow slave fell </a:t>
            </a:r>
            <a:r>
              <a:rPr lang="en-US" i="1" dirty="0"/>
              <a:t>to the ground</a:t>
            </a:r>
            <a:r>
              <a:rPr lang="en-US" dirty="0"/>
              <a:t> and </a:t>
            </a:r>
            <a:r>
              <a:rPr lang="en-US" i="1" dirty="0"/>
              <a:t>began</a:t>
            </a:r>
            <a:r>
              <a:rPr lang="en-US" dirty="0"/>
              <a:t> to plead with him, saying, ‘Have patience with me and I will repay you.’ </a:t>
            </a:r>
            <a:r>
              <a:rPr lang="en-US" b="1" baseline="30000" dirty="0"/>
              <a:t>30 </a:t>
            </a:r>
            <a:r>
              <a:rPr lang="en-US" dirty="0"/>
              <a:t>But he was unwilling and went and threw him in prison until he should pay back what was owed. </a:t>
            </a:r>
            <a:r>
              <a:rPr lang="en-US" b="1" baseline="30000" dirty="0"/>
              <a:t>31 </a:t>
            </a:r>
            <a:r>
              <a:rPr lang="en-US" dirty="0"/>
              <a:t>So when his fellow slaves saw what had happened, they were deeply grieved and came and reported to their lord all that had happened. </a:t>
            </a:r>
            <a:r>
              <a:rPr lang="en-US" b="1" baseline="30000" dirty="0"/>
              <a:t>32 </a:t>
            </a:r>
            <a:r>
              <a:rPr lang="en-US" dirty="0"/>
              <a:t>Then summoning him, his lord *said to him, ‘You wicked slave, I forgave you all that debt because you pleaded with me. </a:t>
            </a:r>
            <a:r>
              <a:rPr lang="en-US" b="1" baseline="30000" dirty="0"/>
              <a:t>33 </a:t>
            </a:r>
            <a:r>
              <a:rPr lang="en-US" dirty="0"/>
              <a:t>Should you not also have had mercy on your fellow slave, in the same way that I had mercy on you?’ </a:t>
            </a:r>
            <a:r>
              <a:rPr lang="en-US" b="1" baseline="30000" dirty="0"/>
              <a:t>34 </a:t>
            </a:r>
            <a:r>
              <a:rPr lang="en-US" dirty="0"/>
              <a:t>And his lord, moved with anger, handed him over to the torturers until he should repay all that was owed him. </a:t>
            </a:r>
            <a:r>
              <a:rPr lang="en-US" b="1" baseline="30000" dirty="0"/>
              <a:t>35 </a:t>
            </a:r>
            <a:r>
              <a:rPr lang="en-US" dirty="0"/>
              <a:t>My heavenly Father will also do the same to you, if each of you does not forgive his brother from your heart.”</a:t>
            </a:r>
          </a:p>
          <a:p>
            <a:pPr>
              <a:spcBef>
                <a:spcPct val="0"/>
              </a:spcBef>
            </a:pPr>
            <a:endParaRPr lang="en-US" altLang="en-US" dirty="0"/>
          </a:p>
        </p:txBody>
      </p:sp>
      <p:sp>
        <p:nvSpPr>
          <p:cNvPr id="22532" name="Slide Number Placeholder 3">
            <a:extLst>
              <a:ext uri="{FF2B5EF4-FFF2-40B4-BE49-F238E27FC236}">
                <a16:creationId xmlns:a16="http://schemas.microsoft.com/office/drawing/2014/main" id="{E61FAD9F-00F1-2793-7B73-BA908D7719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283CA4-F3EE-498E-9573-94A97ABE6293}" type="slidenum">
              <a:rPr lang="en-US" altLang="en-US"/>
              <a:pPr eaLnBrk="1" hangingPunct="1"/>
              <a:t>1</a:t>
            </a:fld>
            <a:endParaRPr lang="en-US" altLang="en-US"/>
          </a:p>
        </p:txBody>
      </p:sp>
      <p:sp>
        <p:nvSpPr>
          <p:cNvPr id="22533" name="Date Placeholder 4">
            <a:extLst>
              <a:ext uri="{FF2B5EF4-FFF2-40B4-BE49-F238E27FC236}">
                <a16:creationId xmlns:a16="http://schemas.microsoft.com/office/drawing/2014/main" id="{1820C35D-3E76-922E-F37E-3FD0D2005D36}"/>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6/15/2025 am</a:t>
            </a:r>
          </a:p>
        </p:txBody>
      </p:sp>
      <p:sp>
        <p:nvSpPr>
          <p:cNvPr id="2" name="Header Placeholder 1">
            <a:extLst>
              <a:ext uri="{FF2B5EF4-FFF2-40B4-BE49-F238E27FC236}">
                <a16:creationId xmlns:a16="http://schemas.microsoft.com/office/drawing/2014/main" id="{96B28885-B848-CA56-8D7F-5182FA98D2EF}"/>
              </a:ext>
            </a:extLst>
          </p:cNvPr>
          <p:cNvSpPr>
            <a:spLocks noGrp="1"/>
          </p:cNvSpPr>
          <p:nvPr>
            <p:ph type="hdr" sz="quarter"/>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t>Ephesians 4:32 Be kind to one another, tender-hearted, forgiving each other, just as God in Christ also has forgiven you.</a:t>
            </a:r>
          </a:p>
          <a:p>
            <a:endParaRPr lang="en-US" dirty="0"/>
          </a:p>
          <a:p>
            <a:r>
              <a:rPr lang="en-US" dirty="0"/>
              <a:t>James 2:13 For judgment </a:t>
            </a:r>
            <a:r>
              <a:rPr lang="en-US" i="1" dirty="0"/>
              <a:t>will be</a:t>
            </a:r>
            <a:r>
              <a:rPr lang="en-US" dirty="0"/>
              <a:t> merciless to one who has shown no mercy; mercy triumphs over judgment.</a:t>
            </a:r>
          </a:p>
          <a:p>
            <a:endParaRPr lang="en-US" dirty="0"/>
          </a:p>
          <a:p>
            <a:r>
              <a:rPr lang="en-US" dirty="0"/>
              <a:t>Matthew 6:14-15 For if you forgive others for their transgressions, your heavenly Father will also forgive you. </a:t>
            </a:r>
            <a:r>
              <a:rPr lang="en-US" b="1" baseline="30000" dirty="0"/>
              <a:t>15 </a:t>
            </a:r>
            <a:r>
              <a:rPr lang="en-US" dirty="0"/>
              <a:t>But if you do not forgive others, then your Father will not forgive your transgressions.</a:t>
            </a:r>
          </a:p>
          <a:p>
            <a:endParaRPr lang="en-US" dirty="0"/>
          </a:p>
          <a:p>
            <a:r>
              <a:rPr lang="en-US" dirty="0"/>
              <a:t>Mark 11:25 Whenever you stand praying, forgive, if you have anything against anyone, so that your Father who is in heaven will also forgive you your transgressions.</a:t>
            </a:r>
          </a:p>
          <a:p>
            <a:endParaRPr lang="en-US" dirty="0"/>
          </a:p>
          <a:p>
            <a:r>
              <a:rPr lang="en-US" dirty="0"/>
              <a:t>Matthew 18:23-35 For this reason the kingdom of heaven may be compared to a king who wished to settle accounts with his slaves. </a:t>
            </a:r>
            <a:r>
              <a:rPr lang="en-US" b="1" baseline="30000" dirty="0"/>
              <a:t>24 </a:t>
            </a:r>
            <a:r>
              <a:rPr lang="en-US" dirty="0"/>
              <a:t>When he had begun to settle </a:t>
            </a:r>
            <a:r>
              <a:rPr lang="en-US" i="1" dirty="0"/>
              <a:t>them</a:t>
            </a:r>
            <a:r>
              <a:rPr lang="en-US" dirty="0"/>
              <a:t>, one who owed him ten thousand talents was brought to him. </a:t>
            </a:r>
            <a:r>
              <a:rPr lang="en-US" b="1" baseline="30000" dirty="0"/>
              <a:t>25 </a:t>
            </a:r>
            <a:r>
              <a:rPr lang="en-US" dirty="0"/>
              <a:t>But since he did not have </a:t>
            </a:r>
            <a:r>
              <a:rPr lang="en-US" i="1" dirty="0"/>
              <a:t>the means</a:t>
            </a:r>
            <a:r>
              <a:rPr lang="en-US" dirty="0"/>
              <a:t> to repay, his lord commanded him to be sold, along with his wife and children and all that he had, and repayment to be made. </a:t>
            </a:r>
            <a:r>
              <a:rPr lang="en-US" b="1" baseline="30000" dirty="0"/>
              <a:t>26 </a:t>
            </a:r>
            <a:r>
              <a:rPr lang="en-US" dirty="0"/>
              <a:t>So the slave fell </a:t>
            </a:r>
            <a:r>
              <a:rPr lang="en-US" i="1" dirty="0"/>
              <a:t>to the ground</a:t>
            </a:r>
            <a:r>
              <a:rPr lang="en-US" dirty="0"/>
              <a:t> and prostrated himself before him, saying, ‘Have patience with me and I will repay you everything.’ </a:t>
            </a:r>
            <a:r>
              <a:rPr lang="en-US" b="1" baseline="30000" dirty="0"/>
              <a:t>27 </a:t>
            </a:r>
            <a:r>
              <a:rPr lang="en-US" dirty="0"/>
              <a:t>And the lord of that slave felt compassion and released him and forgave him the debt. </a:t>
            </a:r>
            <a:r>
              <a:rPr lang="en-US" b="1" baseline="30000" dirty="0"/>
              <a:t>28 </a:t>
            </a:r>
            <a:r>
              <a:rPr lang="en-US" dirty="0"/>
              <a:t>But that slave went out and found one of his fellow slaves who owed him a hundred denarii; and he seized him and </a:t>
            </a:r>
            <a:r>
              <a:rPr lang="en-US" i="1" dirty="0"/>
              <a:t>began</a:t>
            </a:r>
            <a:r>
              <a:rPr lang="en-US" dirty="0"/>
              <a:t> to choke </a:t>
            </a:r>
            <a:r>
              <a:rPr lang="en-US" i="1" dirty="0"/>
              <a:t>him</a:t>
            </a:r>
            <a:r>
              <a:rPr lang="en-US" dirty="0"/>
              <a:t>, saying, ‘Pay back what you owe.’ </a:t>
            </a:r>
            <a:r>
              <a:rPr lang="en-US" b="1" baseline="30000" dirty="0"/>
              <a:t>29 </a:t>
            </a:r>
            <a:r>
              <a:rPr lang="en-US" dirty="0"/>
              <a:t>So his fellow slave fell </a:t>
            </a:r>
            <a:r>
              <a:rPr lang="en-US" i="1" dirty="0"/>
              <a:t>to the ground</a:t>
            </a:r>
            <a:r>
              <a:rPr lang="en-US" dirty="0"/>
              <a:t> and </a:t>
            </a:r>
            <a:r>
              <a:rPr lang="en-US" i="1" dirty="0"/>
              <a:t>began</a:t>
            </a:r>
            <a:r>
              <a:rPr lang="en-US" dirty="0"/>
              <a:t> to plead with him, saying, ‘Have patience with me and I will repay you.’ </a:t>
            </a:r>
            <a:r>
              <a:rPr lang="en-US" b="1" baseline="30000" dirty="0"/>
              <a:t>30 </a:t>
            </a:r>
            <a:r>
              <a:rPr lang="en-US" dirty="0"/>
              <a:t>But he was unwilling and went and threw him in prison until he should pay back what was owed. </a:t>
            </a:r>
            <a:r>
              <a:rPr lang="en-US" b="1" baseline="30000" dirty="0"/>
              <a:t>31 </a:t>
            </a:r>
            <a:r>
              <a:rPr lang="en-US" dirty="0"/>
              <a:t>So when his fellow slaves saw what had happened, they were deeply grieved and came and reported to their lord all that had happened. </a:t>
            </a:r>
            <a:r>
              <a:rPr lang="en-US" b="1" baseline="30000" dirty="0"/>
              <a:t>32 </a:t>
            </a:r>
            <a:r>
              <a:rPr lang="en-US" dirty="0"/>
              <a:t>Then summoning him, his lord *said to him, ‘You wicked slave, I forgave you all that debt because you pleaded with me. </a:t>
            </a:r>
            <a:r>
              <a:rPr lang="en-US" b="1" baseline="30000" dirty="0"/>
              <a:t>33 </a:t>
            </a:r>
            <a:r>
              <a:rPr lang="en-US" dirty="0"/>
              <a:t>Should you not also have had mercy on your fellow slave, in the same way that I had mercy on you?’ </a:t>
            </a:r>
            <a:r>
              <a:rPr lang="en-US" b="1" baseline="30000" dirty="0"/>
              <a:t>34 </a:t>
            </a:r>
            <a:r>
              <a:rPr lang="en-US" dirty="0"/>
              <a:t>And his lord, moved with anger, handed him over to the torturers until he should repay all that was owed him. </a:t>
            </a:r>
            <a:r>
              <a:rPr lang="en-US" b="1" baseline="30000" dirty="0"/>
              <a:t>35 </a:t>
            </a:r>
            <a:r>
              <a:rPr lang="en-US" dirty="0"/>
              <a:t>My heavenly Father will also do the same to you, if each of you does not forgive his brother from your heart.”</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12</a:t>
            </a:fld>
            <a:endParaRPr lang="en-US" altLang="en-US"/>
          </a:p>
        </p:txBody>
      </p:sp>
    </p:spTree>
    <p:extLst>
      <p:ext uri="{BB962C8B-B14F-4D97-AF65-F5344CB8AC3E}">
        <p14:creationId xmlns:p14="http://schemas.microsoft.com/office/powerpoint/2010/main" val="35549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617DA69B-2250-3A89-0636-E78B0F06F3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BAEE8FF-FE2E-F3AE-B031-A4E737D0A3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Romans 14:19 </a:t>
            </a:r>
            <a:r>
              <a:rPr lang="en-US" dirty="0"/>
              <a:t>So then we pursue the things which make for peace and the building up of one another. </a:t>
            </a:r>
          </a:p>
          <a:p>
            <a:pPr>
              <a:spcBef>
                <a:spcPct val="0"/>
              </a:spcBef>
            </a:pPr>
            <a:endParaRPr lang="en-US" altLang="en-US" dirty="0"/>
          </a:p>
          <a:p>
            <a:pPr>
              <a:spcBef>
                <a:spcPct val="0"/>
              </a:spcBef>
            </a:pPr>
            <a:r>
              <a:rPr lang="en-US" altLang="en-US" dirty="0"/>
              <a:t>1 Corinthians 13:4 </a:t>
            </a:r>
            <a:r>
              <a:rPr lang="en-US" dirty="0"/>
              <a:t>Love is patient, love is kind </a:t>
            </a:r>
            <a:r>
              <a:rPr lang="en-US" i="1" dirty="0"/>
              <a:t>and</a:t>
            </a:r>
            <a:r>
              <a:rPr lang="en-US" dirty="0"/>
              <a:t> is not jealous; love does not brag </a:t>
            </a:r>
            <a:r>
              <a:rPr lang="en-US" i="1" dirty="0"/>
              <a:t>and</a:t>
            </a:r>
            <a:r>
              <a:rPr lang="en-US" dirty="0"/>
              <a:t> is not arrogant,</a:t>
            </a:r>
          </a:p>
          <a:p>
            <a:pPr>
              <a:spcBef>
                <a:spcPct val="0"/>
              </a:spcBef>
            </a:pPr>
            <a:endParaRPr lang="en-US" altLang="en-US" dirty="0"/>
          </a:p>
          <a:p>
            <a:pPr>
              <a:spcBef>
                <a:spcPct val="0"/>
              </a:spcBef>
            </a:pPr>
            <a:r>
              <a:rPr lang="en-US" altLang="en-US" dirty="0"/>
              <a:t>1 Peter 4:8 </a:t>
            </a:r>
            <a:r>
              <a:rPr lang="en-US" dirty="0"/>
              <a:t>Above all, keep fervent in your love for one another, because love covers a multitude of sins. </a:t>
            </a:r>
          </a:p>
          <a:p>
            <a:pPr>
              <a:spcBef>
                <a:spcPct val="0"/>
              </a:spcBef>
            </a:pPr>
            <a:endParaRPr lang="en-US" altLang="en-US" dirty="0"/>
          </a:p>
          <a:p>
            <a:pPr>
              <a:spcBef>
                <a:spcPct val="0"/>
              </a:spcBef>
            </a:pPr>
            <a:r>
              <a:rPr lang="en-US" altLang="en-US" dirty="0"/>
              <a:t>Matthew 7:12 </a:t>
            </a:r>
            <a:r>
              <a:rPr lang="en-US" dirty="0"/>
              <a:t>In everything, therefore, treat people the same way you want them to treat you, for this is the Law and the Prophets.</a:t>
            </a:r>
          </a:p>
          <a:p>
            <a:pPr>
              <a:spcBef>
                <a:spcPct val="0"/>
              </a:spcBef>
            </a:pPr>
            <a:endParaRPr lang="en-US" altLang="en-US" dirty="0"/>
          </a:p>
          <a:p>
            <a:pPr>
              <a:spcBef>
                <a:spcPct val="0"/>
              </a:spcBef>
            </a:pPr>
            <a:r>
              <a:rPr lang="en-US" altLang="en-US" dirty="0"/>
              <a:t>Romans 12:17-21 </a:t>
            </a:r>
            <a:r>
              <a:rPr lang="en-US" dirty="0"/>
              <a:t>Never pay back evil for evil to anyone. Respect what is right in the sight of all men. </a:t>
            </a:r>
            <a:r>
              <a:rPr lang="en-US" b="1" baseline="30000" dirty="0"/>
              <a:t>18 </a:t>
            </a:r>
            <a:r>
              <a:rPr lang="en-US" dirty="0"/>
              <a:t>If possible, so far as it depends on you, be at peace with all men. </a:t>
            </a:r>
            <a:r>
              <a:rPr lang="en-US" b="1" baseline="30000" dirty="0"/>
              <a:t>19 </a:t>
            </a:r>
            <a:r>
              <a:rPr lang="en-US" dirty="0"/>
              <a:t>Never take your own revenge, beloved, but leave room for the wrath </a:t>
            </a:r>
            <a:r>
              <a:rPr lang="en-US" i="1" dirty="0"/>
              <a:t>of God</a:t>
            </a:r>
            <a:r>
              <a:rPr lang="en-US" dirty="0"/>
              <a:t>, for it is written, “</a:t>
            </a:r>
            <a:r>
              <a:rPr lang="en-US" cap="small" dirty="0"/>
              <a:t>Vengeance is Mine</a:t>
            </a:r>
            <a:r>
              <a:rPr lang="en-US" dirty="0"/>
              <a:t>, I </a:t>
            </a:r>
            <a:r>
              <a:rPr lang="en-US" cap="small" dirty="0"/>
              <a:t>will repay</a:t>
            </a:r>
            <a:r>
              <a:rPr lang="en-US" dirty="0"/>
              <a:t>,” says the Lord. </a:t>
            </a:r>
            <a:r>
              <a:rPr lang="en-US" b="1" baseline="30000" dirty="0"/>
              <a:t>20 </a:t>
            </a:r>
            <a:r>
              <a:rPr lang="en-US" dirty="0"/>
              <a:t>“</a:t>
            </a:r>
            <a:r>
              <a:rPr lang="en-US" cap="small" dirty="0"/>
              <a:t>But if your enemy is hungry, feed him, and if he is thirsty, give him a drink; for in so doing you will heap burning coals on his head</a:t>
            </a:r>
            <a:r>
              <a:rPr lang="en-US" dirty="0"/>
              <a:t>.” </a:t>
            </a:r>
            <a:r>
              <a:rPr lang="en-US" b="1" baseline="30000" dirty="0"/>
              <a:t>21 </a:t>
            </a:r>
            <a:r>
              <a:rPr lang="en-US" dirty="0"/>
              <a:t>Do not be overcome by evil, but overcome evil with good.</a:t>
            </a:r>
            <a:endParaRPr lang="en-US" altLang="en-US" dirty="0"/>
          </a:p>
        </p:txBody>
      </p:sp>
      <p:sp>
        <p:nvSpPr>
          <p:cNvPr id="23556" name="Slide Number Placeholder 3">
            <a:extLst>
              <a:ext uri="{FF2B5EF4-FFF2-40B4-BE49-F238E27FC236}">
                <a16:creationId xmlns:a16="http://schemas.microsoft.com/office/drawing/2014/main" id="{D77D9029-DCD1-9458-7CFE-EED0411053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9BD550-B135-4538-A727-A376CA4E9B55}" type="slidenum">
              <a:rPr lang="en-US" altLang="en-US"/>
              <a:pPr eaLnBrk="1" hangingPunct="1"/>
              <a:t>13</a:t>
            </a:fld>
            <a:endParaRPr lang="en-US" altLang="en-US"/>
          </a:p>
        </p:txBody>
      </p:sp>
      <p:sp>
        <p:nvSpPr>
          <p:cNvPr id="23557" name="Date Placeholder 4">
            <a:extLst>
              <a:ext uri="{FF2B5EF4-FFF2-40B4-BE49-F238E27FC236}">
                <a16:creationId xmlns:a16="http://schemas.microsoft.com/office/drawing/2014/main" id="{91044295-DEC4-958F-8949-6076E0EC0C0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6/15/2025 am</a:t>
            </a:r>
          </a:p>
        </p:txBody>
      </p:sp>
      <p:sp>
        <p:nvSpPr>
          <p:cNvPr id="2" name="Header Placeholder 1">
            <a:extLst>
              <a:ext uri="{FF2B5EF4-FFF2-40B4-BE49-F238E27FC236}">
                <a16:creationId xmlns:a16="http://schemas.microsoft.com/office/drawing/2014/main" id="{76652CBC-D656-FECA-CA8C-707A735A6BD9}"/>
              </a:ext>
            </a:extLst>
          </p:cNvPr>
          <p:cNvSpPr>
            <a:spLocks noGrp="1"/>
          </p:cNvSpPr>
          <p:nvPr>
            <p:ph type="hdr" sz="quarter"/>
          </p:nvPr>
        </p:nvSpPr>
        <p:spPr/>
        <p:txBody>
          <a:bodyPr/>
          <a:lstStyle/>
          <a:p>
            <a:pPr>
              <a:defRPr/>
            </a:pPr>
            <a:r>
              <a:rPr lang="en-US"/>
              <a:t>Randy Childs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dirty="0"/>
              <a:t>Ephesians 4:32 Be kind to one another, tender-hearted, forgiving each other, just as God in Christ also has forgiven you.</a:t>
            </a:r>
          </a:p>
          <a:p>
            <a:endParaRPr lang="en-US" dirty="0"/>
          </a:p>
          <a:p>
            <a:r>
              <a:rPr lang="en-US" dirty="0"/>
              <a:t>1 </a:t>
            </a:r>
            <a:r>
              <a:rPr lang="en-US" dirty="0" err="1"/>
              <a:t>Cortinthians</a:t>
            </a:r>
            <a:r>
              <a:rPr lang="en-US" dirty="0"/>
              <a:t> 13:4-5 </a:t>
            </a:r>
            <a:r>
              <a:rPr lang="en-US" b="1" baseline="30000" dirty="0"/>
              <a:t> </a:t>
            </a:r>
            <a:r>
              <a:rPr lang="en-US" dirty="0"/>
              <a:t>Love is patient, love is kind </a:t>
            </a:r>
            <a:r>
              <a:rPr lang="en-US" i="1" dirty="0"/>
              <a:t>and</a:t>
            </a:r>
            <a:r>
              <a:rPr lang="en-US" dirty="0"/>
              <a:t> is not jealous; love does not brag </a:t>
            </a:r>
            <a:r>
              <a:rPr lang="en-US" i="1" dirty="0"/>
              <a:t>and</a:t>
            </a:r>
            <a:r>
              <a:rPr lang="en-US" dirty="0"/>
              <a:t> is not arrogant, </a:t>
            </a:r>
            <a:r>
              <a:rPr lang="en-US" b="1" baseline="30000" dirty="0"/>
              <a:t>5 </a:t>
            </a:r>
            <a:r>
              <a:rPr lang="en-US" dirty="0"/>
              <a:t>does not act unbecomingly; it does not seek its own, is not provoked, does not take into account a wrong </a:t>
            </a:r>
            <a:r>
              <a:rPr lang="en-US" i="1" dirty="0"/>
              <a:t>suffered</a:t>
            </a:r>
            <a:r>
              <a:rPr lang="en-US" dirty="0"/>
              <a:t>,…</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14</a:t>
            </a:fld>
            <a:endParaRPr lang="en-US" altLang="en-US"/>
          </a:p>
        </p:txBody>
      </p:sp>
    </p:spTree>
    <p:extLst>
      <p:ext uri="{BB962C8B-B14F-4D97-AF65-F5344CB8AC3E}">
        <p14:creationId xmlns:p14="http://schemas.microsoft.com/office/powerpoint/2010/main" val="580325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18:21-22 Then Peter came and said to Him, “Lord, how often shall my brother sin against me and I forgive him? Up to seven times?” </a:t>
            </a:r>
            <a:r>
              <a:rPr lang="en-US" b="1" baseline="30000" dirty="0"/>
              <a:t>22 </a:t>
            </a:r>
            <a:r>
              <a:rPr lang="en-US" dirty="0"/>
              <a:t>Jesus *said to him, “I do not say to you, up to seven times, but up to seventy times seven.</a:t>
            </a:r>
          </a:p>
          <a:p>
            <a:endParaRPr lang="en-US" dirty="0"/>
          </a:p>
          <a:p>
            <a:r>
              <a:rPr lang="en-US" dirty="0"/>
              <a:t>Luke 17:3-4 Be on your guard! If your brother sins, rebuke him; and if he repents, forgive him. </a:t>
            </a:r>
            <a:r>
              <a:rPr lang="en-US" b="1" baseline="30000" dirty="0"/>
              <a:t>4 </a:t>
            </a:r>
            <a:r>
              <a:rPr lang="en-US" dirty="0"/>
              <a:t>And if he sins against you seven times a day, and returns to you seven times, saying, ‘I repent,’ forgive him.”</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15</a:t>
            </a:fld>
            <a:endParaRPr lang="en-US" altLang="en-US"/>
          </a:p>
        </p:txBody>
      </p:sp>
    </p:spTree>
    <p:extLst>
      <p:ext uri="{BB962C8B-B14F-4D97-AF65-F5344CB8AC3E}">
        <p14:creationId xmlns:p14="http://schemas.microsoft.com/office/powerpoint/2010/main" val="1601786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36942">
              <a:defRPr/>
            </a:pPr>
            <a:r>
              <a:rPr lang="en-US" dirty="0"/>
              <a:t>Luke 23:34 But Jesus was saying, “Father, forgive them; for they do not know what they are doing.” And they cast lots, dividing up His garments among themselves. </a:t>
            </a:r>
          </a:p>
          <a:p>
            <a:pPr defTabSz="936942">
              <a:defRPr/>
            </a:pPr>
            <a:endParaRPr lang="en-US" dirty="0"/>
          </a:p>
          <a:p>
            <a:r>
              <a:rPr lang="en-US" dirty="0"/>
              <a:t>Acts 2:36-38 Therefore let all the house of Israel know for certain that God has made Him both Lord and Christ—this Jesus whom you crucified.” </a:t>
            </a:r>
            <a:r>
              <a:rPr lang="en-US" b="1" baseline="30000" dirty="0"/>
              <a:t>37 </a:t>
            </a:r>
            <a:r>
              <a:rPr lang="en-US" dirty="0"/>
              <a:t>Now when they heard </a:t>
            </a:r>
            <a:r>
              <a:rPr lang="en-US" i="1" dirty="0"/>
              <a:t>this</a:t>
            </a:r>
            <a:r>
              <a:rPr lang="en-US" dirty="0"/>
              <a:t>, they were pierced to the heart, and said to Peter and the rest of the apostles, “Brethren, what shall we do?” </a:t>
            </a:r>
            <a:r>
              <a:rPr lang="en-US" b="1" baseline="30000" dirty="0"/>
              <a:t>38 </a:t>
            </a:r>
            <a:r>
              <a:rPr lang="en-US" dirty="0"/>
              <a:t>Peter </a:t>
            </a:r>
            <a:r>
              <a:rPr lang="en-US" i="1" dirty="0"/>
              <a:t>said</a:t>
            </a:r>
            <a:r>
              <a:rPr lang="en-US" dirty="0"/>
              <a:t> to them, “Repent, and each of you be baptized in the name of Jesus Christ for the forgiveness of your sins; and you will receive the gift of the Holy Spirit. </a:t>
            </a:r>
          </a:p>
          <a:p>
            <a:endParaRPr lang="en-US" dirty="0"/>
          </a:p>
          <a:p>
            <a:pPr defTabSz="936942">
              <a:defRPr/>
            </a:pPr>
            <a:r>
              <a:rPr lang="en-US" dirty="0"/>
              <a:t>1 John 1:9 </a:t>
            </a:r>
            <a:r>
              <a:rPr lang="en-US" b="1" baseline="30000" dirty="0"/>
              <a:t> </a:t>
            </a:r>
            <a:r>
              <a:rPr lang="en-US" dirty="0"/>
              <a:t>If we confess our sins, He is faithful and righteous to forgive us our sins and to cleanse us from all unrighteousness. </a:t>
            </a:r>
          </a:p>
          <a:p>
            <a:pPr defTabSz="936942">
              <a:defRPr/>
            </a:pPr>
            <a:endParaRPr lang="en-US" dirty="0"/>
          </a:p>
          <a:p>
            <a:pPr defTabSz="936942">
              <a:defRPr/>
            </a:pPr>
            <a:r>
              <a:rPr lang="en-US" dirty="0"/>
              <a:t>Romans 2:1-4 Therefore you have no excuse, everyone of you who passes judgment, for in that which you judge another, you condemn yourself; for you who judge practice the same things. </a:t>
            </a:r>
            <a:r>
              <a:rPr lang="en-US" b="1" baseline="30000" dirty="0"/>
              <a:t>2 </a:t>
            </a:r>
            <a:r>
              <a:rPr lang="en-US" dirty="0"/>
              <a:t>And we know that the judgment of God rightly falls upon those who practice such things. </a:t>
            </a:r>
            <a:r>
              <a:rPr lang="en-US" b="1" baseline="30000" dirty="0"/>
              <a:t>3 </a:t>
            </a:r>
            <a:r>
              <a:rPr lang="en-US" dirty="0"/>
              <a:t>But do you suppose this, O man, when you pass judgment on those who practice such things and do the same </a:t>
            </a:r>
            <a:r>
              <a:rPr lang="en-US" i="1" dirty="0"/>
              <a:t>yourself</a:t>
            </a:r>
            <a:r>
              <a:rPr lang="en-US" dirty="0"/>
              <a:t>, that you will escape the judgment of God? </a:t>
            </a:r>
            <a:r>
              <a:rPr lang="en-US" b="1" baseline="30000" dirty="0"/>
              <a:t>4 </a:t>
            </a:r>
            <a:r>
              <a:rPr lang="en-US" dirty="0"/>
              <a:t>Or do you think lightly of the riches of His kindness and tolerance and patience, not knowing that the kindness of God leads you to repentance? </a:t>
            </a:r>
          </a:p>
          <a:p>
            <a:pPr defTabSz="936942">
              <a:defRPr/>
            </a:pPr>
            <a:endParaRPr lang="en-US" dirty="0"/>
          </a:p>
          <a:p>
            <a:pPr defTabSz="936942">
              <a:defRPr/>
            </a:pPr>
            <a:r>
              <a:rPr lang="en-US" dirty="0"/>
              <a:t>Romans 12:17 Never pay back evil for evil to anyone. Respect what is right in the sight of all men. </a:t>
            </a:r>
          </a:p>
          <a:p>
            <a:pPr defTabSz="936942">
              <a:defRPr/>
            </a:pPr>
            <a:endParaRPr lang="en-US" dirty="0"/>
          </a:p>
          <a:p>
            <a:pPr defTabSz="936942">
              <a:defRPr/>
            </a:pPr>
            <a:r>
              <a:rPr lang="en-US" dirty="0"/>
              <a:t>2 Corinthians 7:10 For the sorrow that is according to </a:t>
            </a:r>
            <a:r>
              <a:rPr lang="en-US" i="1" dirty="0"/>
              <a:t>the will of</a:t>
            </a:r>
            <a:r>
              <a:rPr lang="en-US" dirty="0"/>
              <a:t> God produces a repentance without regret, </a:t>
            </a:r>
            <a:r>
              <a:rPr lang="en-US" i="1" dirty="0"/>
              <a:t>leading</a:t>
            </a:r>
            <a:r>
              <a:rPr lang="en-US" dirty="0"/>
              <a:t> to salvation, but the sorrow of the world produces death. </a:t>
            </a:r>
          </a:p>
          <a:p>
            <a:pPr defTabSz="936942">
              <a:defRPr/>
            </a:pPr>
            <a:endParaRPr lang="en-US" dirty="0"/>
          </a:p>
          <a:p>
            <a:pPr defTabSz="936942">
              <a:defRPr/>
            </a:pPr>
            <a:endParaRPr lang="en-US" dirty="0"/>
          </a:p>
          <a:p>
            <a:endParaRPr lang="en-US" dirty="0"/>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16</a:t>
            </a:fld>
            <a:endParaRPr lang="en-US" altLang="en-US"/>
          </a:p>
        </p:txBody>
      </p:sp>
    </p:spTree>
    <p:extLst>
      <p:ext uri="{BB962C8B-B14F-4D97-AF65-F5344CB8AC3E}">
        <p14:creationId xmlns:p14="http://schemas.microsoft.com/office/powerpoint/2010/main" val="3920381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18:35 My heavenly Father will also do the same to you, if each of you does not forgive his brother from your heart.”</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17</a:t>
            </a:fld>
            <a:endParaRPr lang="en-US" altLang="en-US"/>
          </a:p>
        </p:txBody>
      </p:sp>
    </p:spTree>
    <p:extLst>
      <p:ext uri="{BB962C8B-B14F-4D97-AF65-F5344CB8AC3E}">
        <p14:creationId xmlns:p14="http://schemas.microsoft.com/office/powerpoint/2010/main" val="4251623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5:6-9 </a:t>
            </a:r>
            <a:r>
              <a:rPr lang="en-US" b="1" baseline="30000" dirty="0"/>
              <a:t> </a:t>
            </a:r>
            <a:r>
              <a:rPr lang="en-US" dirty="0"/>
              <a:t>For while we were still helpless, at the right time Christ died for the ungodly. </a:t>
            </a:r>
            <a:r>
              <a:rPr lang="en-US" b="1" baseline="30000" dirty="0"/>
              <a:t>7 </a:t>
            </a:r>
            <a:r>
              <a:rPr lang="en-US" dirty="0"/>
              <a:t>For one will hardly die for a righteous man; though perhaps for the good man someone would dare even to die. </a:t>
            </a:r>
            <a:r>
              <a:rPr lang="en-US" b="1" baseline="30000" dirty="0"/>
              <a:t>8 </a:t>
            </a:r>
            <a:r>
              <a:rPr lang="en-US" dirty="0"/>
              <a:t>But God demonstrates His own love toward us, in that while we were yet sinners, Christ died for us. </a:t>
            </a:r>
            <a:r>
              <a:rPr lang="en-US" b="1" baseline="30000" dirty="0"/>
              <a:t>9 </a:t>
            </a:r>
            <a:r>
              <a:rPr lang="en-US" dirty="0"/>
              <a:t>Much more then, having now been justified by His blood, we shall be saved from the wrath </a:t>
            </a:r>
            <a:r>
              <a:rPr lang="en-US" i="1" dirty="0"/>
              <a:t>of God</a:t>
            </a:r>
            <a:r>
              <a:rPr lang="en-US" dirty="0"/>
              <a:t> through Him. </a:t>
            </a:r>
          </a:p>
          <a:p>
            <a:endParaRPr lang="en-US" dirty="0"/>
          </a:p>
          <a:p>
            <a:r>
              <a:rPr lang="en-US" dirty="0"/>
              <a:t>Matthew 5:43-45 “You have heard that it was said, ‘</a:t>
            </a:r>
            <a:r>
              <a:rPr lang="en-US" cap="small" dirty="0"/>
              <a:t>You shall love your neighbor</a:t>
            </a:r>
            <a:r>
              <a:rPr lang="en-US" dirty="0"/>
              <a:t> and hate your enemy.’ </a:t>
            </a:r>
            <a:r>
              <a:rPr lang="en-US" b="1" baseline="30000" dirty="0"/>
              <a:t>44 </a:t>
            </a:r>
            <a:r>
              <a:rPr lang="en-US" dirty="0"/>
              <a:t>But I say to you, love your enemies and pray for those who persecute you, </a:t>
            </a:r>
            <a:r>
              <a:rPr lang="en-US" b="1" baseline="30000" dirty="0"/>
              <a:t>45 </a:t>
            </a:r>
            <a:r>
              <a:rPr lang="en-US" dirty="0"/>
              <a:t>so that you may be sons of your Father who is in heaven; for He causes His sun to rise on </a:t>
            </a:r>
            <a:r>
              <a:rPr lang="en-US" i="1" dirty="0"/>
              <a:t>the</a:t>
            </a:r>
            <a:r>
              <a:rPr lang="en-US" dirty="0"/>
              <a:t> evil and </a:t>
            </a:r>
            <a:r>
              <a:rPr lang="en-US" i="1" dirty="0"/>
              <a:t>the</a:t>
            </a:r>
            <a:r>
              <a:rPr lang="en-US" dirty="0"/>
              <a:t> good, and sends rain on </a:t>
            </a:r>
            <a:r>
              <a:rPr lang="en-US" i="1" dirty="0"/>
              <a:t>the</a:t>
            </a:r>
            <a:r>
              <a:rPr lang="en-US" dirty="0"/>
              <a:t> righteous and </a:t>
            </a:r>
            <a:r>
              <a:rPr lang="en-US" i="1" dirty="0"/>
              <a:t>the</a:t>
            </a:r>
            <a:r>
              <a:rPr lang="en-US" dirty="0"/>
              <a:t> unrighteous. </a:t>
            </a:r>
          </a:p>
          <a:p>
            <a:endParaRPr lang="en-US" dirty="0"/>
          </a:p>
          <a:p>
            <a:r>
              <a:rPr lang="en-US" dirty="0"/>
              <a:t>Proverbs 8:5 “O naive ones, understand prudence; And, O fools, understand wisdom.</a:t>
            </a:r>
          </a:p>
          <a:p>
            <a:endParaRPr lang="en-US" dirty="0"/>
          </a:p>
          <a:p>
            <a:r>
              <a:rPr lang="en-US" dirty="0"/>
              <a:t>Matthew 5:7 “Blessed are the merciful, for they shall receive mercy.</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18</a:t>
            </a:fld>
            <a:endParaRPr lang="en-US" altLang="en-US"/>
          </a:p>
        </p:txBody>
      </p:sp>
    </p:spTree>
    <p:extLst>
      <p:ext uri="{BB962C8B-B14F-4D97-AF65-F5344CB8AC3E}">
        <p14:creationId xmlns:p14="http://schemas.microsoft.com/office/powerpoint/2010/main" val="39435695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FAE98-A47E-6122-1FB6-E9D21686FC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DA6B5-837A-1FF4-8E5E-A80E509042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AB4904-A508-AE1C-099A-BA5C40924C01}"/>
              </a:ext>
            </a:extLst>
          </p:cNvPr>
          <p:cNvSpPr>
            <a:spLocks noGrp="1"/>
          </p:cNvSpPr>
          <p:nvPr>
            <p:ph type="body" idx="1"/>
          </p:nvPr>
        </p:nvSpPr>
        <p:spPr/>
        <p:txBody>
          <a:bodyPr>
            <a:normAutofit fontScale="85000" lnSpcReduction="20000"/>
          </a:bodyPr>
          <a:lstStyle/>
          <a:p>
            <a:endParaRPr lang="en-US" dirty="0"/>
          </a:p>
        </p:txBody>
      </p:sp>
      <p:sp>
        <p:nvSpPr>
          <p:cNvPr id="4" name="Header Placeholder 3">
            <a:extLst>
              <a:ext uri="{FF2B5EF4-FFF2-40B4-BE49-F238E27FC236}">
                <a16:creationId xmlns:a16="http://schemas.microsoft.com/office/drawing/2014/main" id="{D75CB2EE-5053-84C8-69BF-1E8AA661EA0B}"/>
              </a:ext>
            </a:extLst>
          </p:cNvPr>
          <p:cNvSpPr>
            <a:spLocks noGrp="1"/>
          </p:cNvSpPr>
          <p:nvPr>
            <p:ph type="hdr" sz="quarter"/>
          </p:nvPr>
        </p:nvSpPr>
        <p:spPr/>
        <p:txBody>
          <a:bodyPr/>
          <a:lstStyle/>
          <a:p>
            <a:pPr>
              <a:defRPr/>
            </a:pPr>
            <a:r>
              <a:rPr lang="en-US"/>
              <a:t>Randy Childs</a:t>
            </a:r>
          </a:p>
        </p:txBody>
      </p:sp>
      <p:sp>
        <p:nvSpPr>
          <p:cNvPr id="5" name="Date Placeholder 4">
            <a:extLst>
              <a:ext uri="{FF2B5EF4-FFF2-40B4-BE49-F238E27FC236}">
                <a16:creationId xmlns:a16="http://schemas.microsoft.com/office/drawing/2014/main" id="{A2DF363D-5099-449C-4F85-A3C8E40EF92E}"/>
              </a:ext>
            </a:extLst>
          </p:cNvPr>
          <p:cNvSpPr>
            <a:spLocks noGrp="1"/>
          </p:cNvSpPr>
          <p:nvPr>
            <p:ph type="dt" idx="1"/>
          </p:nvPr>
        </p:nvSpPr>
        <p:spPr/>
        <p:txBody>
          <a:bodyPr/>
          <a:lstStyle/>
          <a:p>
            <a:pPr>
              <a:defRPr/>
            </a:pPr>
            <a:r>
              <a:rPr lang="en-US"/>
              <a:t>6/15/2025 am</a:t>
            </a:r>
            <a:endParaRPr lang="en-US" dirty="0"/>
          </a:p>
        </p:txBody>
      </p:sp>
      <p:sp>
        <p:nvSpPr>
          <p:cNvPr id="6" name="Slide Number Placeholder 5">
            <a:extLst>
              <a:ext uri="{FF2B5EF4-FFF2-40B4-BE49-F238E27FC236}">
                <a16:creationId xmlns:a16="http://schemas.microsoft.com/office/drawing/2014/main" id="{A7B9869B-9072-982E-4099-C549CA79E264}"/>
              </a:ext>
            </a:extLst>
          </p:cNvPr>
          <p:cNvSpPr>
            <a:spLocks noGrp="1"/>
          </p:cNvSpPr>
          <p:nvPr>
            <p:ph type="sldNum" sz="quarter" idx="5"/>
          </p:nvPr>
        </p:nvSpPr>
        <p:spPr/>
        <p:txBody>
          <a:bodyPr/>
          <a:lstStyle/>
          <a:p>
            <a:fld id="{654363B5-9682-4CEA-A0A7-123D3AAF2AB8}" type="slidenum">
              <a:rPr lang="en-US" altLang="en-US" smtClean="0"/>
              <a:pPr/>
              <a:t>19</a:t>
            </a:fld>
            <a:endParaRPr lang="en-US" altLang="en-US"/>
          </a:p>
        </p:txBody>
      </p:sp>
    </p:spTree>
    <p:extLst>
      <p:ext uri="{BB962C8B-B14F-4D97-AF65-F5344CB8AC3E}">
        <p14:creationId xmlns:p14="http://schemas.microsoft.com/office/powerpoint/2010/main" val="1598564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8/16/2009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21</a:t>
            </a:fld>
            <a:endParaRPr lang="en-US" altLang="en-US"/>
          </a:p>
        </p:txBody>
      </p:sp>
    </p:spTree>
    <p:extLst>
      <p:ext uri="{BB962C8B-B14F-4D97-AF65-F5344CB8AC3E}">
        <p14:creationId xmlns:p14="http://schemas.microsoft.com/office/powerpoint/2010/main" val="141500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Luke 17:3-4 Be on your guard! If your brother sins, rebuke him; and if he repents, forgive him. </a:t>
            </a:r>
            <a:r>
              <a:rPr lang="en-US" b="1" baseline="30000" dirty="0"/>
              <a:t>4 </a:t>
            </a:r>
            <a:r>
              <a:rPr lang="en-US" dirty="0"/>
              <a:t>And if he sins against you seven times a day, and returns to you seven times, saying, ‘I repent,’ forgive him.”</a:t>
            </a:r>
          </a:p>
          <a:p>
            <a:endParaRPr lang="en-US" dirty="0"/>
          </a:p>
          <a:p>
            <a:r>
              <a:rPr lang="en-US" dirty="0"/>
              <a:t>Matthew 6:14-15 For if you forgive others for their transgressions, your heavenly Father will also forgive you. </a:t>
            </a:r>
            <a:r>
              <a:rPr lang="en-US" b="1" baseline="30000" dirty="0"/>
              <a:t>15 </a:t>
            </a:r>
            <a:r>
              <a:rPr lang="en-US" dirty="0"/>
              <a:t>But if you do not forgive others, then your Father will not forgive your transgressions.</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2</a:t>
            </a:fld>
            <a:endParaRPr lang="en-US" altLang="en-US"/>
          </a:p>
        </p:txBody>
      </p:sp>
    </p:spTree>
    <p:extLst>
      <p:ext uri="{BB962C8B-B14F-4D97-AF65-F5344CB8AC3E}">
        <p14:creationId xmlns:p14="http://schemas.microsoft.com/office/powerpoint/2010/main" val="2339130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3</a:t>
            </a:fld>
            <a:endParaRPr lang="en-US" altLang="en-US"/>
          </a:p>
        </p:txBody>
      </p:sp>
    </p:spTree>
    <p:extLst>
      <p:ext uri="{BB962C8B-B14F-4D97-AF65-F5344CB8AC3E}">
        <p14:creationId xmlns:p14="http://schemas.microsoft.com/office/powerpoint/2010/main" val="2529254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2D6F8-1F61-D609-A8D5-4C88D972C7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CFF639-7B81-E724-6B9F-1BE6275CA0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A0BF4F-BA91-08B0-A3B9-A82A39FD1BA8}"/>
              </a:ext>
            </a:extLst>
          </p:cNvPr>
          <p:cNvSpPr>
            <a:spLocks noGrp="1"/>
          </p:cNvSpPr>
          <p:nvPr>
            <p:ph type="body" idx="1"/>
          </p:nvPr>
        </p:nvSpPr>
        <p:spPr/>
        <p:txBody>
          <a:bodyPr>
            <a:normAutofit fontScale="85000" lnSpcReduction="20000"/>
          </a:bodyPr>
          <a:lstStyle/>
          <a:p>
            <a:r>
              <a:rPr lang="en-US" dirty="0"/>
              <a:t>Ezekiel 18:20 The person who sins will die. The son will not bear the punishment for the father’s iniquity, nor will the father bear the punishment for the son’s iniquity; the righteousness of the righteous will be upon himself, and the wickedness of the wicked will be upon himself.</a:t>
            </a:r>
          </a:p>
          <a:p>
            <a:endParaRPr lang="en-US" dirty="0"/>
          </a:p>
          <a:p>
            <a:r>
              <a:rPr lang="en-US" dirty="0"/>
              <a:t>Isaiah 59:1-2 Behold, the </a:t>
            </a:r>
            <a:r>
              <a:rPr lang="en-US" cap="small" dirty="0"/>
              <a:t>Lord’s</a:t>
            </a:r>
            <a:r>
              <a:rPr lang="en-US" dirty="0"/>
              <a:t> hand is not so short That it cannot save; Nor is His ear so dull That it cannot hear. </a:t>
            </a:r>
            <a:r>
              <a:rPr lang="en-US" b="1" baseline="30000" dirty="0"/>
              <a:t>2 </a:t>
            </a:r>
            <a:r>
              <a:rPr lang="en-US" dirty="0"/>
              <a:t>But your iniquities have made a separation between you and your God, And your sins have hidden </a:t>
            </a:r>
            <a:r>
              <a:rPr lang="en-US" i="1" dirty="0"/>
              <a:t>His</a:t>
            </a:r>
            <a:r>
              <a:rPr lang="en-US" dirty="0"/>
              <a:t> face from you so that He does not hear.</a:t>
            </a:r>
          </a:p>
          <a:p>
            <a:endParaRPr lang="en-US" dirty="0"/>
          </a:p>
          <a:p>
            <a:r>
              <a:rPr lang="en-US" dirty="0"/>
              <a:t>Romans 6:23 For the wages of sin is death, but the free gift of God is eternal life in Christ Jesus our Lord.</a:t>
            </a:r>
          </a:p>
          <a:p>
            <a:endParaRPr lang="en-US" dirty="0"/>
          </a:p>
          <a:p>
            <a:r>
              <a:rPr lang="en-US" dirty="0"/>
              <a:t>Matthew 16:26 For what will it profit a man if he gains the whole world and forfeits his soul? Or what will a man give in exchange for his soul?</a:t>
            </a:r>
          </a:p>
          <a:p>
            <a:endParaRPr lang="en-US" dirty="0"/>
          </a:p>
          <a:p>
            <a:r>
              <a:rPr lang="en-US" dirty="0"/>
              <a:t>Romans 3:23-26 for all have sinned and fall short of the glory of God, </a:t>
            </a:r>
            <a:r>
              <a:rPr lang="en-US" b="1" baseline="30000" dirty="0"/>
              <a:t>24 </a:t>
            </a:r>
            <a:r>
              <a:rPr lang="en-US" dirty="0"/>
              <a:t>being justified as a gift by His grace through the redemption which is in Christ Jesus; </a:t>
            </a:r>
            <a:r>
              <a:rPr lang="en-US" b="1" baseline="30000" dirty="0"/>
              <a:t>25 </a:t>
            </a:r>
            <a:r>
              <a:rPr lang="en-US" dirty="0"/>
              <a:t>whom God displayed publicly as a propitiation in His blood through faith. </a:t>
            </a:r>
            <a:r>
              <a:rPr lang="en-US" i="1" dirty="0"/>
              <a:t>This was</a:t>
            </a:r>
            <a:r>
              <a:rPr lang="en-US" dirty="0"/>
              <a:t> to demonstrate His righteousness, because in the forbearance of God He passed over the sins previously committed; </a:t>
            </a:r>
            <a:r>
              <a:rPr lang="en-US" b="1" baseline="30000" dirty="0"/>
              <a:t>26 </a:t>
            </a:r>
            <a:r>
              <a:rPr lang="en-US" dirty="0"/>
              <a:t>for the demonstration, </a:t>
            </a:r>
            <a:r>
              <a:rPr lang="en-US" i="1" dirty="0"/>
              <a:t>I say</a:t>
            </a:r>
            <a:r>
              <a:rPr lang="en-US" dirty="0"/>
              <a:t>, of His righteousness at the present time, so that He would be just and the justifier of the one who has faith in Jesus.</a:t>
            </a:r>
          </a:p>
          <a:p>
            <a:endParaRPr lang="en-US" dirty="0"/>
          </a:p>
          <a:p>
            <a:r>
              <a:rPr lang="en-US" dirty="0"/>
              <a:t>Ephesians 1:7 </a:t>
            </a:r>
            <a:r>
              <a:rPr lang="en-US" b="1" baseline="30000" dirty="0"/>
              <a:t> </a:t>
            </a:r>
            <a:r>
              <a:rPr lang="en-US" dirty="0"/>
              <a:t>In Him we have redemption through His blood, the forgiveness of our trespasses, according to the riches of His grace </a:t>
            </a:r>
          </a:p>
          <a:p>
            <a:endParaRPr lang="en-US" dirty="0"/>
          </a:p>
          <a:p>
            <a:r>
              <a:rPr lang="en-US" dirty="0"/>
              <a:t>1 Peter 1:18-19 </a:t>
            </a:r>
            <a:r>
              <a:rPr lang="en-US" b="1" baseline="30000" dirty="0"/>
              <a:t> </a:t>
            </a:r>
            <a:r>
              <a:rPr lang="en-US" dirty="0"/>
              <a:t>knowing that you were not redeemed with perishable things like silver or gold from your futile way of life inherited from your forefathers, </a:t>
            </a:r>
            <a:r>
              <a:rPr lang="en-US" b="1" baseline="30000" dirty="0"/>
              <a:t>19 </a:t>
            </a:r>
            <a:r>
              <a:rPr lang="en-US" dirty="0"/>
              <a:t>but with precious blood, as of a lamb unblemished and spotless, </a:t>
            </a:r>
            <a:r>
              <a:rPr lang="en-US" i="1" dirty="0"/>
              <a:t>the blood</a:t>
            </a:r>
            <a:r>
              <a:rPr lang="en-US" dirty="0"/>
              <a:t> of Christ. </a:t>
            </a:r>
          </a:p>
          <a:p>
            <a:endParaRPr lang="en-US" dirty="0"/>
          </a:p>
          <a:p>
            <a:r>
              <a:rPr lang="en-US" dirty="0"/>
              <a:t>1 John 1:8-9 If we say that we have no sin, we are deceiving ourselves and the truth is not in us. </a:t>
            </a:r>
            <a:r>
              <a:rPr lang="en-US" b="1" baseline="30000" dirty="0"/>
              <a:t>9 </a:t>
            </a:r>
            <a:r>
              <a:rPr lang="en-US" dirty="0"/>
              <a:t>If we confess our sins, He is faithful and righteous to forgive us our sins and to cleanse us from all unrighteousness. </a:t>
            </a:r>
          </a:p>
        </p:txBody>
      </p:sp>
      <p:sp>
        <p:nvSpPr>
          <p:cNvPr id="4" name="Header Placeholder 3">
            <a:extLst>
              <a:ext uri="{FF2B5EF4-FFF2-40B4-BE49-F238E27FC236}">
                <a16:creationId xmlns:a16="http://schemas.microsoft.com/office/drawing/2014/main" id="{3F68D3A4-3A68-55C1-B056-F1B308284657}"/>
              </a:ext>
            </a:extLst>
          </p:cNvPr>
          <p:cNvSpPr>
            <a:spLocks noGrp="1"/>
          </p:cNvSpPr>
          <p:nvPr>
            <p:ph type="hdr" sz="quarter"/>
          </p:nvPr>
        </p:nvSpPr>
        <p:spPr/>
        <p:txBody>
          <a:bodyPr/>
          <a:lstStyle/>
          <a:p>
            <a:pPr>
              <a:defRPr/>
            </a:pPr>
            <a:r>
              <a:rPr lang="en-US"/>
              <a:t>Randy Childs</a:t>
            </a:r>
          </a:p>
        </p:txBody>
      </p:sp>
      <p:sp>
        <p:nvSpPr>
          <p:cNvPr id="5" name="Date Placeholder 4">
            <a:extLst>
              <a:ext uri="{FF2B5EF4-FFF2-40B4-BE49-F238E27FC236}">
                <a16:creationId xmlns:a16="http://schemas.microsoft.com/office/drawing/2014/main" id="{2439B99C-2516-48F9-3B57-59CFB5336077}"/>
              </a:ext>
            </a:extLst>
          </p:cNvPr>
          <p:cNvSpPr>
            <a:spLocks noGrp="1"/>
          </p:cNvSpPr>
          <p:nvPr>
            <p:ph type="dt" idx="1"/>
          </p:nvPr>
        </p:nvSpPr>
        <p:spPr/>
        <p:txBody>
          <a:bodyPr/>
          <a:lstStyle/>
          <a:p>
            <a:pPr>
              <a:defRPr/>
            </a:pPr>
            <a:r>
              <a:rPr lang="en-US"/>
              <a:t>6/15/2025 am</a:t>
            </a:r>
            <a:endParaRPr lang="en-US" dirty="0"/>
          </a:p>
        </p:txBody>
      </p:sp>
      <p:sp>
        <p:nvSpPr>
          <p:cNvPr id="6" name="Slide Number Placeholder 5">
            <a:extLst>
              <a:ext uri="{FF2B5EF4-FFF2-40B4-BE49-F238E27FC236}">
                <a16:creationId xmlns:a16="http://schemas.microsoft.com/office/drawing/2014/main" id="{3FF2ABAC-0CA7-B93C-7E2E-83C7DDEF9689}"/>
              </a:ext>
            </a:extLst>
          </p:cNvPr>
          <p:cNvSpPr>
            <a:spLocks noGrp="1"/>
          </p:cNvSpPr>
          <p:nvPr>
            <p:ph type="sldNum" sz="quarter" idx="5"/>
          </p:nvPr>
        </p:nvSpPr>
        <p:spPr/>
        <p:txBody>
          <a:bodyPr/>
          <a:lstStyle/>
          <a:p>
            <a:fld id="{654363B5-9682-4CEA-A0A7-123D3AAF2AB8}" type="slidenum">
              <a:rPr lang="en-US" altLang="en-US" smtClean="0"/>
              <a:pPr/>
              <a:t>4</a:t>
            </a:fld>
            <a:endParaRPr lang="en-US" altLang="en-US"/>
          </a:p>
        </p:txBody>
      </p:sp>
    </p:spTree>
    <p:extLst>
      <p:ext uri="{BB962C8B-B14F-4D97-AF65-F5344CB8AC3E}">
        <p14:creationId xmlns:p14="http://schemas.microsoft.com/office/powerpoint/2010/main" val="2436839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Acts 2:36-38 Therefore let all the house of Israel know for certain that God has made Him both Lord and Christ—this Jesus whom you crucified.” </a:t>
            </a:r>
            <a:r>
              <a:rPr lang="en-US" b="1" baseline="30000" dirty="0"/>
              <a:t>37 </a:t>
            </a:r>
            <a:r>
              <a:rPr lang="en-US" dirty="0"/>
              <a:t>Now when they heard </a:t>
            </a:r>
            <a:r>
              <a:rPr lang="en-US" i="1" dirty="0"/>
              <a:t>this</a:t>
            </a:r>
            <a:r>
              <a:rPr lang="en-US" dirty="0"/>
              <a:t>, they were pierced to the heart, and said to Peter and the rest of the apostles, “Brethren, what shall we do?” </a:t>
            </a:r>
            <a:r>
              <a:rPr lang="en-US" b="1" baseline="30000" dirty="0"/>
              <a:t>38 </a:t>
            </a:r>
            <a:r>
              <a:rPr lang="en-US" dirty="0"/>
              <a:t>Peter </a:t>
            </a:r>
            <a:r>
              <a:rPr lang="en-US" i="1" dirty="0"/>
              <a:t>said</a:t>
            </a:r>
            <a:r>
              <a:rPr lang="en-US" dirty="0"/>
              <a:t> to them, “Repent, and each of you be baptized in the name of Jesus Christ for the forgiveness of your sins; and you will receive the gift of the Holy Spirit. </a:t>
            </a:r>
          </a:p>
          <a:p>
            <a:endParaRPr lang="en-US" dirty="0"/>
          </a:p>
          <a:p>
            <a:r>
              <a:rPr lang="en-US" dirty="0"/>
              <a:t>Acts 2:40-41 And with many other words he solemnly testified and kept on exhorting them, saying, “Be saved from this perverse generation!” </a:t>
            </a:r>
            <a:r>
              <a:rPr lang="en-US" b="1" baseline="30000" dirty="0"/>
              <a:t>41 </a:t>
            </a:r>
            <a:r>
              <a:rPr lang="en-US" dirty="0"/>
              <a:t>So then, those who had received his word were baptized; and that day there were added about three thousand souls. </a:t>
            </a:r>
          </a:p>
          <a:p>
            <a:endParaRPr lang="en-US" dirty="0"/>
          </a:p>
          <a:p>
            <a:r>
              <a:rPr lang="en-US" dirty="0"/>
              <a:t>Acts 9:6 but get up and enter the city, and it will be told you what you must do.”</a:t>
            </a:r>
          </a:p>
          <a:p>
            <a:endParaRPr lang="en-US" dirty="0"/>
          </a:p>
          <a:p>
            <a:r>
              <a:rPr lang="en-US" dirty="0"/>
              <a:t>Acts 16:30-34 and after he brought them out, he said, “Sirs, what must I do to be saved?” </a:t>
            </a:r>
            <a:r>
              <a:rPr lang="en-US" b="1" baseline="30000" dirty="0"/>
              <a:t>31 </a:t>
            </a:r>
            <a:r>
              <a:rPr lang="en-US" dirty="0"/>
              <a:t>They said, “Believe in the Lord Jesus, and you will be saved, you and your household.” </a:t>
            </a:r>
            <a:r>
              <a:rPr lang="en-US" b="1" baseline="30000" dirty="0"/>
              <a:t>32 </a:t>
            </a:r>
            <a:r>
              <a:rPr lang="en-US" dirty="0"/>
              <a:t>And they spoke the word of the Lord to him together with all who were in his house. </a:t>
            </a:r>
            <a:r>
              <a:rPr lang="en-US" b="1" baseline="30000" dirty="0"/>
              <a:t>33 </a:t>
            </a:r>
            <a:r>
              <a:rPr lang="en-US" dirty="0"/>
              <a:t>And he took them that </a:t>
            </a:r>
            <a:r>
              <a:rPr lang="en-US" i="1" dirty="0"/>
              <a:t>very</a:t>
            </a:r>
            <a:r>
              <a:rPr lang="en-US" dirty="0"/>
              <a:t> hour of the night and washed their wounds, and immediately he was baptized, he and all his </a:t>
            </a:r>
            <a:r>
              <a:rPr lang="en-US" i="1" dirty="0"/>
              <a:t>household</a:t>
            </a:r>
            <a:r>
              <a:rPr lang="en-US" dirty="0"/>
              <a:t>. </a:t>
            </a:r>
            <a:r>
              <a:rPr lang="en-US" b="1" baseline="30000" dirty="0"/>
              <a:t>34 </a:t>
            </a:r>
            <a:r>
              <a:rPr lang="en-US" dirty="0"/>
              <a:t>And he brought them into his house and set food before them, and rejoiced greatly, having believed in God with his whole household.</a:t>
            </a:r>
          </a:p>
          <a:p>
            <a:endParaRPr lang="en-US" dirty="0"/>
          </a:p>
          <a:p>
            <a:r>
              <a:rPr lang="en-US" dirty="0"/>
              <a:t>Luke 23:33-34 When they came to the place called The Skull, there they crucified Him and the criminals, one on the right and the other on the left. </a:t>
            </a:r>
            <a:r>
              <a:rPr lang="en-US" b="1" baseline="30000" dirty="0"/>
              <a:t>34 </a:t>
            </a:r>
            <a:r>
              <a:rPr lang="en-US" dirty="0"/>
              <a:t>But Jesus was saying, “Father, forgive them; for they do not know what they are doing.” And they cast lots, dividing up His garments among themselves. </a:t>
            </a:r>
          </a:p>
          <a:p>
            <a:endParaRPr lang="en-US" dirty="0"/>
          </a:p>
          <a:p>
            <a:r>
              <a:rPr lang="en-US" dirty="0"/>
              <a:t>Matther 23:37 “Jerusalem, Jerusalem, who kills the prophets and stones those who are sent to her! How often I wanted to gather your children together, the way a hen gathers her chicks under her wings, and you were unwilling. </a:t>
            </a:r>
          </a:p>
          <a:p>
            <a:endParaRPr lang="en-US" dirty="0"/>
          </a:p>
          <a:p>
            <a:r>
              <a:rPr lang="en-US" dirty="0"/>
              <a:t>Acts 7:59-60 They went on stoning Stephen as he called on </a:t>
            </a:r>
            <a:r>
              <a:rPr lang="en-US" i="1" dirty="0"/>
              <a:t>the Lord</a:t>
            </a:r>
            <a:r>
              <a:rPr lang="en-US" dirty="0"/>
              <a:t> and said, “Lord Jesus, receive my spirit!” </a:t>
            </a:r>
            <a:r>
              <a:rPr lang="en-US" b="1" baseline="30000" dirty="0"/>
              <a:t>60 </a:t>
            </a:r>
            <a:r>
              <a:rPr lang="en-US" dirty="0"/>
              <a:t>Then falling on his knees, he cried out with a loud voice, “Lord, do not hold this sin against them!” Having said this, he fell asleep.</a:t>
            </a:r>
          </a:p>
          <a:p>
            <a:endParaRPr lang="en-US" dirty="0"/>
          </a:p>
          <a:p>
            <a:r>
              <a:rPr lang="en-US" dirty="0"/>
              <a:t>Acts 9:17-18 So Ananias departed and entered the house, and after laying his hands on him said, “Brother Saul, the Lord Jesus, who appeared to you on the road by which you were coming, has sent me so that you may regain your sight and be filled with the Holy Spirit.” </a:t>
            </a:r>
            <a:r>
              <a:rPr lang="en-US" b="1" baseline="30000" dirty="0"/>
              <a:t>18 </a:t>
            </a:r>
            <a:r>
              <a:rPr lang="en-US" dirty="0"/>
              <a:t>And immediately there fell from his eyes something like scales, and he regained his sight, and he got up and was baptized; </a:t>
            </a:r>
          </a:p>
          <a:p>
            <a:endParaRPr lang="en-US" dirty="0"/>
          </a:p>
          <a:p>
            <a:r>
              <a:rPr lang="en-US" dirty="0"/>
              <a:t>Acts 22:14-16 And he said, ‘The God of our fathers has appointed you to know His will and to see the Righteous One and to hear an utterance from His mouth. </a:t>
            </a:r>
            <a:r>
              <a:rPr lang="en-US" b="1" baseline="30000" dirty="0"/>
              <a:t>15 </a:t>
            </a:r>
            <a:r>
              <a:rPr lang="en-US" dirty="0"/>
              <a:t>For you will be a witness for Him to all men of what you have seen and heard. </a:t>
            </a:r>
            <a:r>
              <a:rPr lang="en-US" b="1" baseline="30000" dirty="0"/>
              <a:t>16 </a:t>
            </a:r>
            <a:r>
              <a:rPr lang="en-US" dirty="0"/>
              <a:t>Now why do you delay? Get up and be baptized, and wash away your sins, calling on His name.’</a:t>
            </a:r>
          </a:p>
          <a:p>
            <a:endParaRPr lang="en-US" dirty="0"/>
          </a:p>
          <a:p>
            <a:r>
              <a:rPr lang="en-US" dirty="0"/>
              <a:t>Acts 26:15-20  And I said, ‘Who are You, Lord?’ And the Lord said, ‘I am Jesus whom you are persecuting. </a:t>
            </a:r>
            <a:r>
              <a:rPr lang="en-US" b="1" baseline="30000" dirty="0"/>
              <a:t>16 </a:t>
            </a:r>
            <a:r>
              <a:rPr lang="en-US" dirty="0"/>
              <a:t>But get up and stand on your feet; for this purpose I have appeared to you, to appoint you a minister and a witness not only to the things which you have seen, but also to the things in which I will appear to you; </a:t>
            </a:r>
            <a:r>
              <a:rPr lang="en-US" b="1" baseline="30000" dirty="0"/>
              <a:t>17 </a:t>
            </a:r>
            <a:r>
              <a:rPr lang="en-US" dirty="0"/>
              <a:t>rescuing you from the </a:t>
            </a:r>
            <a:r>
              <a:rPr lang="en-US" i="1" dirty="0"/>
              <a:t>Jewish</a:t>
            </a:r>
            <a:r>
              <a:rPr lang="en-US" dirty="0"/>
              <a:t> people and from the Gentiles, to whom I am sending you, </a:t>
            </a:r>
            <a:r>
              <a:rPr lang="en-US" b="1" baseline="30000" dirty="0"/>
              <a:t>18 </a:t>
            </a:r>
            <a:r>
              <a:rPr lang="en-US" dirty="0"/>
              <a:t>to open their eyes so that they may turn from darkness to light and from the dominion of Satan to God, that they may receive forgiveness of sins and an inheritance among those who have been sanctified by faith in Me.’ “So, King Agrippa, I did not prove disobedient to the heavenly vision, </a:t>
            </a:r>
            <a:r>
              <a:rPr lang="en-US" b="1" baseline="30000" dirty="0"/>
              <a:t>20 </a:t>
            </a:r>
            <a:r>
              <a:rPr lang="en-US" dirty="0"/>
              <a:t>but </a:t>
            </a:r>
            <a:r>
              <a:rPr lang="en-US" i="1" dirty="0"/>
              <a:t>kept</a:t>
            </a:r>
            <a:r>
              <a:rPr lang="en-US" dirty="0"/>
              <a:t> declaring both to those of Damascus first, and </a:t>
            </a:r>
            <a:r>
              <a:rPr lang="en-US" i="1" dirty="0"/>
              <a:t>also</a:t>
            </a:r>
            <a:r>
              <a:rPr lang="en-US" dirty="0"/>
              <a:t> at Jerusalem and </a:t>
            </a:r>
            <a:r>
              <a:rPr lang="en-US" i="1" dirty="0"/>
              <a:t>then</a:t>
            </a:r>
            <a:r>
              <a:rPr lang="en-US" dirty="0"/>
              <a:t> throughout all the region of Judea, and </a:t>
            </a:r>
            <a:r>
              <a:rPr lang="en-US" i="1" dirty="0"/>
              <a:t>even</a:t>
            </a:r>
            <a:r>
              <a:rPr lang="en-US" dirty="0"/>
              <a:t> to the Gentiles, that they should repent and turn to God, performing deeds appropriate to repentance.</a:t>
            </a:r>
          </a:p>
          <a:p>
            <a:endParaRPr lang="en-US" dirty="0"/>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5</a:t>
            </a:fld>
            <a:endParaRPr lang="en-US" altLang="en-US"/>
          </a:p>
        </p:txBody>
      </p:sp>
    </p:spTree>
    <p:extLst>
      <p:ext uri="{BB962C8B-B14F-4D97-AF65-F5344CB8AC3E}">
        <p14:creationId xmlns:p14="http://schemas.microsoft.com/office/powerpoint/2010/main" val="3151292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12:17-21 Never pay back evil for evil to anyone. Respect what is right in the sight of all men. </a:t>
            </a:r>
            <a:r>
              <a:rPr lang="en-US" b="1" baseline="30000" dirty="0"/>
              <a:t>18 </a:t>
            </a:r>
            <a:r>
              <a:rPr lang="en-US" dirty="0"/>
              <a:t>If possible, so far as it depends on you, be at peace with all men. </a:t>
            </a:r>
            <a:r>
              <a:rPr lang="en-US" b="1" baseline="30000" dirty="0"/>
              <a:t>19 </a:t>
            </a:r>
            <a:r>
              <a:rPr lang="en-US" dirty="0"/>
              <a:t>Never take your own revenge, beloved, but leave room for the wrath </a:t>
            </a:r>
            <a:r>
              <a:rPr lang="en-US" i="1" dirty="0"/>
              <a:t>of God</a:t>
            </a:r>
            <a:r>
              <a:rPr lang="en-US" dirty="0"/>
              <a:t>, for it is written, “</a:t>
            </a:r>
            <a:r>
              <a:rPr lang="en-US" cap="small" dirty="0"/>
              <a:t>Vengeance is Mine</a:t>
            </a:r>
            <a:r>
              <a:rPr lang="en-US" dirty="0"/>
              <a:t>, I </a:t>
            </a:r>
            <a:r>
              <a:rPr lang="en-US" cap="small" dirty="0"/>
              <a:t>will repay</a:t>
            </a:r>
            <a:r>
              <a:rPr lang="en-US" dirty="0"/>
              <a:t>,” says the Lord. </a:t>
            </a:r>
            <a:r>
              <a:rPr lang="en-US" b="1" baseline="30000" dirty="0"/>
              <a:t>20 </a:t>
            </a:r>
            <a:r>
              <a:rPr lang="en-US" dirty="0"/>
              <a:t>“</a:t>
            </a:r>
            <a:r>
              <a:rPr lang="en-US" cap="small" dirty="0"/>
              <a:t>But if your enemy is hungry, feed him, and if he is thirsty, give him a drink; for in so doing you will heap burning coals on his head</a:t>
            </a:r>
            <a:r>
              <a:rPr lang="en-US" dirty="0"/>
              <a:t>.” </a:t>
            </a:r>
            <a:r>
              <a:rPr lang="en-US" b="1" baseline="30000" dirty="0"/>
              <a:t>21 </a:t>
            </a:r>
            <a:r>
              <a:rPr lang="en-US" dirty="0"/>
              <a:t>Do not be overcome by evil, but overcome evil with good.</a:t>
            </a:r>
          </a:p>
          <a:p>
            <a:endParaRPr lang="en-US" dirty="0"/>
          </a:p>
          <a:p>
            <a:r>
              <a:rPr lang="en-US" dirty="0"/>
              <a:t>Hebrews 10:30 For we know Him who said, “</a:t>
            </a:r>
            <a:r>
              <a:rPr lang="en-US" cap="small" dirty="0"/>
              <a:t>Vengeance is Mine</a:t>
            </a:r>
            <a:r>
              <a:rPr lang="en-US" dirty="0"/>
              <a:t>, I </a:t>
            </a:r>
            <a:r>
              <a:rPr lang="en-US" cap="small" dirty="0"/>
              <a:t>will repay</a:t>
            </a:r>
            <a:r>
              <a:rPr lang="en-US" dirty="0"/>
              <a:t>.” And again, “</a:t>
            </a:r>
            <a:r>
              <a:rPr lang="en-US" cap="small" dirty="0"/>
              <a:t>The Lord will judge His people</a:t>
            </a:r>
            <a:r>
              <a:rPr lang="en-US" dirty="0"/>
              <a:t>.” </a:t>
            </a:r>
          </a:p>
          <a:p>
            <a:endParaRPr lang="en-US" dirty="0"/>
          </a:p>
          <a:p>
            <a:r>
              <a:rPr lang="en-US" dirty="0"/>
              <a:t>Hebrews 10:17 “</a:t>
            </a:r>
            <a:r>
              <a:rPr lang="en-US" cap="small" dirty="0"/>
              <a:t>And their sins and their lawless deeds </a:t>
            </a:r>
            <a:r>
              <a:rPr lang="en-US" dirty="0"/>
              <a:t>I </a:t>
            </a:r>
            <a:r>
              <a:rPr lang="en-US" cap="small" dirty="0"/>
              <a:t>will remember no more</a:t>
            </a:r>
            <a:r>
              <a:rPr lang="en-US" dirty="0"/>
              <a:t>.”</a:t>
            </a:r>
          </a:p>
          <a:p>
            <a:endParaRPr lang="en-US" dirty="0"/>
          </a:p>
          <a:p>
            <a:r>
              <a:rPr lang="en-US" dirty="0"/>
              <a:t>Matthew 18:35 My heavenly Father will also do the same to you, if each of you does not forgive his brother from your heart.”</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6</a:t>
            </a:fld>
            <a:endParaRPr lang="en-US" altLang="en-US"/>
          </a:p>
        </p:txBody>
      </p:sp>
    </p:spTree>
    <p:extLst>
      <p:ext uri="{BB962C8B-B14F-4D97-AF65-F5344CB8AC3E}">
        <p14:creationId xmlns:p14="http://schemas.microsoft.com/office/powerpoint/2010/main" val="1232576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Leviticus 16:21  Then Aaron shall lay both of his hands on the head of the live goat, and confess over it all the iniquities of the sons of Israel and all their transgressions in regard to all their sins; and he shall lay them on the head of the goat and send </a:t>
            </a:r>
            <a:r>
              <a:rPr lang="en-US" i="1" dirty="0"/>
              <a:t>it</a:t>
            </a:r>
            <a:r>
              <a:rPr lang="en-US" dirty="0"/>
              <a:t> away into the wilderness by the hand of a man who </a:t>
            </a:r>
            <a:r>
              <a:rPr lang="en-US" i="1" dirty="0"/>
              <a:t>stands</a:t>
            </a:r>
            <a:r>
              <a:rPr lang="en-US" dirty="0"/>
              <a:t> in readiness.</a:t>
            </a:r>
          </a:p>
          <a:p>
            <a:endParaRPr lang="en-US" dirty="0"/>
          </a:p>
          <a:p>
            <a:r>
              <a:rPr lang="en-US" dirty="0"/>
              <a:t>Isaiah 53:6 All of us like sheep have gone astray, Each of us has turned to his own way; But the </a:t>
            </a:r>
            <a:r>
              <a:rPr lang="en-US" cap="small" dirty="0"/>
              <a:t>Lord</a:t>
            </a:r>
            <a:r>
              <a:rPr lang="en-US" dirty="0"/>
              <a:t> has caused the iniquity of us all To fall on Him.</a:t>
            </a:r>
          </a:p>
          <a:p>
            <a:endParaRPr lang="en-US" dirty="0"/>
          </a:p>
          <a:p>
            <a:r>
              <a:rPr lang="en-US" dirty="0"/>
              <a:t>Isaiah 38:17 “Lo, for </a:t>
            </a:r>
            <a:r>
              <a:rPr lang="en-US" i="1" dirty="0"/>
              <a:t>my own</a:t>
            </a:r>
            <a:r>
              <a:rPr lang="en-US" dirty="0"/>
              <a:t> welfare I had great bitterness; It is You who has kept my soul from the pit of nothingness, For You have cast all my sins behind Your back. </a:t>
            </a:r>
          </a:p>
          <a:p>
            <a:endParaRPr lang="en-US" dirty="0"/>
          </a:p>
          <a:p>
            <a:r>
              <a:rPr lang="en-US" dirty="0"/>
              <a:t>Philippians 3:13-14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a:t>
            </a:r>
            <a:r>
              <a:rPr lang="en-US" b="1" baseline="30000" dirty="0"/>
              <a:t>14 </a:t>
            </a:r>
            <a:r>
              <a:rPr lang="en-US" dirty="0"/>
              <a:t>I press on toward the goal for the prize of the upward call of God in Christ Jesus. </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8</a:t>
            </a:fld>
            <a:endParaRPr lang="en-US" altLang="en-US"/>
          </a:p>
        </p:txBody>
      </p:sp>
    </p:spTree>
    <p:extLst>
      <p:ext uri="{BB962C8B-B14F-4D97-AF65-F5344CB8AC3E}">
        <p14:creationId xmlns:p14="http://schemas.microsoft.com/office/powerpoint/2010/main" val="1238274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Acts 3:19  Therefore repent and return, so that your sins may be wiped away, in order that times of refreshing may come from the presence of the Lord; </a:t>
            </a:r>
          </a:p>
          <a:p>
            <a:endParaRPr lang="en-US" dirty="0"/>
          </a:p>
          <a:p>
            <a:r>
              <a:rPr lang="en-US" dirty="0"/>
              <a:t>Hebrews 8:12 “</a:t>
            </a:r>
            <a:r>
              <a:rPr lang="en-US" cap="small" dirty="0"/>
              <a:t>For I will be merciful to their iniquities</a:t>
            </a:r>
            <a:r>
              <a:rPr lang="en-US" dirty="0"/>
              <a:t>, </a:t>
            </a:r>
            <a:r>
              <a:rPr lang="en-US" cap="small" dirty="0"/>
              <a:t>And I will remember their sins no more</a:t>
            </a:r>
            <a:r>
              <a:rPr lang="en-US" dirty="0"/>
              <a:t>.”</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9</a:t>
            </a:fld>
            <a:endParaRPr lang="en-US" altLang="en-US"/>
          </a:p>
        </p:txBody>
      </p:sp>
    </p:spTree>
    <p:extLst>
      <p:ext uri="{BB962C8B-B14F-4D97-AF65-F5344CB8AC3E}">
        <p14:creationId xmlns:p14="http://schemas.microsoft.com/office/powerpoint/2010/main" val="175001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Luke 15:20-24 So he got up and came to his father. But while he was still a long way off, his father saw him and felt compassion </a:t>
            </a:r>
            <a:r>
              <a:rPr lang="en-US" i="1" dirty="0"/>
              <a:t>for him</a:t>
            </a:r>
            <a:r>
              <a:rPr lang="en-US" dirty="0"/>
              <a:t>, and ran and embraced him and kissed him. </a:t>
            </a:r>
            <a:r>
              <a:rPr lang="en-US" b="1" baseline="30000" dirty="0"/>
              <a:t>21 </a:t>
            </a:r>
            <a:r>
              <a:rPr lang="en-US" dirty="0"/>
              <a:t>And the son said to him, ‘Father, I have sinned against heaven and in your sight; I am no longer worthy to be called your son.’ </a:t>
            </a:r>
            <a:r>
              <a:rPr lang="en-US" b="1" baseline="30000" dirty="0"/>
              <a:t>22 </a:t>
            </a:r>
            <a:r>
              <a:rPr lang="en-US" dirty="0"/>
              <a:t>But the father said to his slaves, ‘Quickly bring out the best robe and put it on him, and put a ring on his hand and sandals on his feet; </a:t>
            </a:r>
            <a:r>
              <a:rPr lang="en-US" b="1" baseline="30000" dirty="0"/>
              <a:t>23 </a:t>
            </a:r>
            <a:r>
              <a:rPr lang="en-US" dirty="0"/>
              <a:t>and bring the fattened calf, kill it, and let us eat and celebrate; </a:t>
            </a:r>
            <a:r>
              <a:rPr lang="en-US" b="1" baseline="30000" dirty="0"/>
              <a:t>24 </a:t>
            </a:r>
            <a:r>
              <a:rPr lang="en-US" dirty="0"/>
              <a:t>for this son of mine was dead and has come to life again; he was lost and has been found.’ And they began to celebrate.</a:t>
            </a:r>
          </a:p>
          <a:p>
            <a:endParaRPr lang="en-US" dirty="0"/>
          </a:p>
          <a:p>
            <a:r>
              <a:rPr lang="en-US" dirty="0"/>
              <a:t>Acts 7:60 Then falling on his knees, he cried out with a loud voice, “Lord, do not hold this sin against them!” Having said this, he fell asleep.</a:t>
            </a:r>
          </a:p>
          <a:p>
            <a:endParaRPr lang="en-US" dirty="0"/>
          </a:p>
          <a:p>
            <a:r>
              <a:rPr lang="en-US" dirty="0"/>
              <a:t>Acts 9:1-6 Now Saul, still breathing threats and murder against the disciples of the Lord, went to the high priest, </a:t>
            </a:r>
            <a:r>
              <a:rPr lang="en-US" b="1" baseline="30000" dirty="0"/>
              <a:t>2 </a:t>
            </a:r>
            <a:r>
              <a:rPr lang="en-US" dirty="0"/>
              <a:t>and asked for letters from him to the synagogues at Damascus, so that if he found any belonging to the Way, both men and women, he might bring them bound to Jerusalem. </a:t>
            </a:r>
            <a:r>
              <a:rPr lang="en-US" b="1" baseline="30000" dirty="0"/>
              <a:t>3 </a:t>
            </a:r>
            <a:r>
              <a:rPr lang="en-US" dirty="0"/>
              <a:t>As he was traveling, it happened that he was approaching Damascus, and suddenly a light from heaven flashed around him; </a:t>
            </a:r>
            <a:r>
              <a:rPr lang="en-US" b="1" baseline="30000" dirty="0"/>
              <a:t>4 </a:t>
            </a:r>
            <a:r>
              <a:rPr lang="en-US" dirty="0"/>
              <a:t>and he fell to the ground and heard a voice saying to him, “Saul, Saul, why are you persecuting Me?” </a:t>
            </a:r>
            <a:r>
              <a:rPr lang="en-US" b="1" baseline="30000" dirty="0"/>
              <a:t>5 </a:t>
            </a:r>
            <a:r>
              <a:rPr lang="en-US" dirty="0"/>
              <a:t>And he said, “Who are You, Lord?” And He </a:t>
            </a:r>
            <a:r>
              <a:rPr lang="en-US" i="1" dirty="0"/>
              <a:t>said</a:t>
            </a:r>
            <a:r>
              <a:rPr lang="en-US" dirty="0"/>
              <a:t>, “I am Jesus whom you are persecuting, </a:t>
            </a:r>
            <a:r>
              <a:rPr lang="en-US" b="1" baseline="30000" dirty="0"/>
              <a:t>6 </a:t>
            </a:r>
            <a:r>
              <a:rPr lang="en-US" dirty="0"/>
              <a:t>but get up and enter the city, and it will be told you what you must do.” </a:t>
            </a:r>
          </a:p>
          <a:p>
            <a:endParaRPr lang="en-US" dirty="0"/>
          </a:p>
          <a:p>
            <a:r>
              <a:rPr lang="en-US" dirty="0"/>
              <a:t>2 Timothy 4:16 At my first defense no one supported me, but all deserted me; may it not be counted against them. </a:t>
            </a:r>
          </a:p>
          <a:p>
            <a:endParaRPr lang="en-US" dirty="0"/>
          </a:p>
          <a:p>
            <a:r>
              <a:rPr lang="en-US" dirty="0"/>
              <a:t>2 Corinthians 2:5-8  But if any has caused sorrow, he has caused sorrow not to me, but in some degree—in order not to say too much—to all of you. </a:t>
            </a:r>
            <a:r>
              <a:rPr lang="en-US" b="1" baseline="30000" dirty="0"/>
              <a:t>6 </a:t>
            </a:r>
            <a:r>
              <a:rPr lang="en-US" dirty="0"/>
              <a:t>Sufficient for such a one is this punishment which </a:t>
            </a:r>
            <a:r>
              <a:rPr lang="en-US" i="1" dirty="0"/>
              <a:t>was inflicted</a:t>
            </a:r>
            <a:r>
              <a:rPr lang="en-US" dirty="0"/>
              <a:t> by the majority, </a:t>
            </a:r>
            <a:r>
              <a:rPr lang="en-US" b="1" baseline="30000" dirty="0"/>
              <a:t>7 </a:t>
            </a:r>
            <a:r>
              <a:rPr lang="en-US" dirty="0"/>
              <a:t>so that on the contrary you should rather forgive and comfort </a:t>
            </a:r>
            <a:r>
              <a:rPr lang="en-US" i="1" dirty="0"/>
              <a:t>him</a:t>
            </a:r>
            <a:r>
              <a:rPr lang="en-US" dirty="0"/>
              <a:t>, otherwise such a one might be overwhelmed by excessive sorrow. </a:t>
            </a:r>
            <a:r>
              <a:rPr lang="en-US" b="1" baseline="30000" dirty="0"/>
              <a:t>8 </a:t>
            </a:r>
            <a:r>
              <a:rPr lang="en-US" dirty="0"/>
              <a:t>Wherefore I urge you to reaffirm </a:t>
            </a:r>
            <a:r>
              <a:rPr lang="en-US" i="1" dirty="0"/>
              <a:t>your</a:t>
            </a:r>
            <a:r>
              <a:rPr lang="en-US" dirty="0"/>
              <a:t> love for him. </a:t>
            </a:r>
          </a:p>
        </p:txBody>
      </p:sp>
      <p:sp>
        <p:nvSpPr>
          <p:cNvPr id="4" name="Header Placeholder 3"/>
          <p:cNvSpPr>
            <a:spLocks noGrp="1"/>
          </p:cNvSpPr>
          <p:nvPr>
            <p:ph type="hdr" sz="quarter"/>
          </p:nvPr>
        </p:nvSpPr>
        <p:spPr/>
        <p:txBody>
          <a:bodyPr/>
          <a:lstStyle/>
          <a:p>
            <a:pPr>
              <a:defRPr/>
            </a:pPr>
            <a:r>
              <a:rPr lang="en-US"/>
              <a:t>Randy Childs</a:t>
            </a:r>
          </a:p>
        </p:txBody>
      </p:sp>
      <p:sp>
        <p:nvSpPr>
          <p:cNvPr id="5" name="Date Placeholder 4"/>
          <p:cNvSpPr>
            <a:spLocks noGrp="1"/>
          </p:cNvSpPr>
          <p:nvPr>
            <p:ph type="dt" idx="1"/>
          </p:nvPr>
        </p:nvSpPr>
        <p:spPr/>
        <p:txBody>
          <a:bodyPr/>
          <a:lstStyle/>
          <a:p>
            <a:pPr>
              <a:defRPr/>
            </a:pPr>
            <a:r>
              <a:rPr lang="en-US"/>
              <a:t>6/15/2025 am</a:t>
            </a:r>
            <a:endParaRPr lang="en-US" dirty="0"/>
          </a:p>
        </p:txBody>
      </p:sp>
      <p:sp>
        <p:nvSpPr>
          <p:cNvPr id="6" name="Slide Number Placeholder 5"/>
          <p:cNvSpPr>
            <a:spLocks noGrp="1"/>
          </p:cNvSpPr>
          <p:nvPr>
            <p:ph type="sldNum" sz="quarter" idx="5"/>
          </p:nvPr>
        </p:nvSpPr>
        <p:spPr/>
        <p:txBody>
          <a:bodyPr/>
          <a:lstStyle/>
          <a:p>
            <a:fld id="{654363B5-9682-4CEA-A0A7-123D3AAF2AB8}" type="slidenum">
              <a:rPr lang="en-US" altLang="en-US" smtClean="0"/>
              <a:pPr/>
              <a:t>10</a:t>
            </a:fld>
            <a:endParaRPr lang="en-US" altLang="en-US"/>
          </a:p>
        </p:txBody>
      </p:sp>
    </p:spTree>
    <p:extLst>
      <p:ext uri="{BB962C8B-B14F-4D97-AF65-F5344CB8AC3E}">
        <p14:creationId xmlns:p14="http://schemas.microsoft.com/office/powerpoint/2010/main" val="1513442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8332ED54-5C62-AF19-F9A9-02ADF060AC49}"/>
              </a:ext>
            </a:extLst>
          </p:cNvPr>
          <p:cNvGrpSpPr>
            <a:grpSpLocks/>
          </p:cNvGrpSpPr>
          <p:nvPr/>
        </p:nvGrpSpPr>
        <p:grpSpPr bwMode="auto">
          <a:xfrm>
            <a:off x="0" y="2438400"/>
            <a:ext cx="9144000" cy="4046538"/>
            <a:chOff x="0" y="1536"/>
            <a:chExt cx="5760" cy="2549"/>
          </a:xfrm>
        </p:grpSpPr>
        <p:sp>
          <p:nvSpPr>
            <p:cNvPr id="3" name="Rectangle 3">
              <a:extLst>
                <a:ext uri="{FF2B5EF4-FFF2-40B4-BE49-F238E27FC236}">
                  <a16:creationId xmlns:a16="http://schemas.microsoft.com/office/drawing/2014/main" id="{DA4DC159-144B-9FAD-ED6C-0D8D7418B7B0}"/>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latin typeface="Arial" charset="0"/>
                <a:cs typeface="+mn-cs"/>
              </a:endParaRPr>
            </a:p>
          </p:txBody>
        </p:sp>
        <p:sp>
          <p:nvSpPr>
            <p:cNvPr id="4" name="Freeform 4">
              <a:extLst>
                <a:ext uri="{FF2B5EF4-FFF2-40B4-BE49-F238E27FC236}">
                  <a16:creationId xmlns:a16="http://schemas.microsoft.com/office/drawing/2014/main" id="{9E2E02B2-8D05-826C-6A8F-9391E6A99F3A}"/>
                </a:ext>
              </a:extLst>
            </p:cNvPr>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latin typeface="Arial" charset="0"/>
                <a:cs typeface="+mn-cs"/>
              </a:endParaRPr>
            </a:p>
          </p:txBody>
        </p:sp>
        <p:sp>
          <p:nvSpPr>
            <p:cNvPr id="5" name="Freeform 5">
              <a:extLst>
                <a:ext uri="{FF2B5EF4-FFF2-40B4-BE49-F238E27FC236}">
                  <a16:creationId xmlns:a16="http://schemas.microsoft.com/office/drawing/2014/main" id="{435DF950-132A-5697-D706-73AA2878B8E3}"/>
                </a:ext>
              </a:extLst>
            </p:cNvPr>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latin typeface="Arial" charset="0"/>
                <a:cs typeface="+mn-cs"/>
              </a:endParaRPr>
            </a:p>
          </p:txBody>
        </p:sp>
        <p:sp>
          <p:nvSpPr>
            <p:cNvPr id="6" name="Freeform 6">
              <a:extLst>
                <a:ext uri="{FF2B5EF4-FFF2-40B4-BE49-F238E27FC236}">
                  <a16:creationId xmlns:a16="http://schemas.microsoft.com/office/drawing/2014/main" id="{6FB21832-4767-3F7E-826B-C480626EFAE6}"/>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7" name="Freeform 7">
              <a:extLst>
                <a:ext uri="{FF2B5EF4-FFF2-40B4-BE49-F238E27FC236}">
                  <a16:creationId xmlns:a16="http://schemas.microsoft.com/office/drawing/2014/main" id="{796D8441-35BE-E301-2781-5B038F01563F}"/>
                </a:ext>
              </a:extLst>
            </p:cNvPr>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8" name="Freeform 8">
              <a:extLst>
                <a:ext uri="{FF2B5EF4-FFF2-40B4-BE49-F238E27FC236}">
                  <a16:creationId xmlns:a16="http://schemas.microsoft.com/office/drawing/2014/main" id="{834DEB75-BE25-D4DD-4BE9-AACFBFCACC13}"/>
                </a:ext>
              </a:extLst>
            </p:cNvPr>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9" name="Freeform 9">
              <a:extLst>
                <a:ext uri="{FF2B5EF4-FFF2-40B4-BE49-F238E27FC236}">
                  <a16:creationId xmlns:a16="http://schemas.microsoft.com/office/drawing/2014/main" id="{52BB78A7-1120-3C28-AF50-734FDF1DC366}"/>
                </a:ext>
              </a:extLst>
            </p:cNvPr>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10" name="Freeform 10">
              <a:extLst>
                <a:ext uri="{FF2B5EF4-FFF2-40B4-BE49-F238E27FC236}">
                  <a16:creationId xmlns:a16="http://schemas.microsoft.com/office/drawing/2014/main" id="{8FB4888F-F249-33EF-1EE6-ABBE3A2DA744}"/>
                </a:ext>
              </a:extLst>
            </p:cNvPr>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11" name="Freeform 11">
              <a:extLst>
                <a:ext uri="{FF2B5EF4-FFF2-40B4-BE49-F238E27FC236}">
                  <a16:creationId xmlns:a16="http://schemas.microsoft.com/office/drawing/2014/main" id="{C5C20698-A5BC-9DBD-5013-50FC3F3DFABC}"/>
                </a:ext>
              </a:extLst>
            </p:cNvPr>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12" name="Freeform 12">
              <a:extLst>
                <a:ext uri="{FF2B5EF4-FFF2-40B4-BE49-F238E27FC236}">
                  <a16:creationId xmlns:a16="http://schemas.microsoft.com/office/drawing/2014/main" id="{71EAB167-F0AB-29BB-E85D-A650683987E4}"/>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13" name="Freeform 13">
              <a:extLst>
                <a:ext uri="{FF2B5EF4-FFF2-40B4-BE49-F238E27FC236}">
                  <a16:creationId xmlns:a16="http://schemas.microsoft.com/office/drawing/2014/main" id="{9C905139-19E2-20EE-EDD8-8CF1B6149836}"/>
                </a:ext>
              </a:extLst>
            </p:cNvPr>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latin typeface="Arial" charset="0"/>
                <a:cs typeface="+mn-cs"/>
              </a:endParaRPr>
            </a:p>
          </p:txBody>
        </p:sp>
        <p:sp>
          <p:nvSpPr>
            <p:cNvPr id="14" name="Freeform 14">
              <a:extLst>
                <a:ext uri="{FF2B5EF4-FFF2-40B4-BE49-F238E27FC236}">
                  <a16:creationId xmlns:a16="http://schemas.microsoft.com/office/drawing/2014/main" id="{C90B9A1C-78F1-8254-4FF4-1F79996FD469}"/>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15" name="Freeform 15">
              <a:extLst>
                <a:ext uri="{FF2B5EF4-FFF2-40B4-BE49-F238E27FC236}">
                  <a16:creationId xmlns:a16="http://schemas.microsoft.com/office/drawing/2014/main" id="{1B8948FC-0CA2-0EBC-973C-025440ACDF08}"/>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16" name="Freeform 16">
              <a:extLst>
                <a:ext uri="{FF2B5EF4-FFF2-40B4-BE49-F238E27FC236}">
                  <a16:creationId xmlns:a16="http://schemas.microsoft.com/office/drawing/2014/main" id="{C925755A-9594-539C-C325-800ECB29DCF5}"/>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17" name="Freeform 17">
              <a:extLst>
                <a:ext uri="{FF2B5EF4-FFF2-40B4-BE49-F238E27FC236}">
                  <a16:creationId xmlns:a16="http://schemas.microsoft.com/office/drawing/2014/main" id="{2A52D0A9-640F-654A-2580-FC41B634824A}"/>
                </a:ext>
              </a:extLst>
            </p:cNvPr>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grpSp>
      <p:sp>
        <p:nvSpPr>
          <p:cNvPr id="2766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n-US"/>
              <a:t>Click to edit Master title style</a:t>
            </a:r>
          </a:p>
        </p:txBody>
      </p:sp>
      <p:sp>
        <p:nvSpPr>
          <p:cNvPr id="2766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8" name="Rectangle 20">
            <a:extLst>
              <a:ext uri="{FF2B5EF4-FFF2-40B4-BE49-F238E27FC236}">
                <a16:creationId xmlns:a16="http://schemas.microsoft.com/office/drawing/2014/main" id="{EA6B0E11-28B7-D527-EA2F-0E2392EBF6EE}"/>
              </a:ext>
            </a:extLst>
          </p:cNvPr>
          <p:cNvSpPr>
            <a:spLocks noGrp="1" noChangeArrowheads="1"/>
          </p:cNvSpPr>
          <p:nvPr>
            <p:ph type="dt" sz="quarter" idx="10"/>
          </p:nvPr>
        </p:nvSpPr>
        <p:spPr/>
        <p:txBody>
          <a:bodyPr/>
          <a:lstStyle>
            <a:lvl1pPr>
              <a:defRPr dirty="0"/>
            </a:lvl1pPr>
          </a:lstStyle>
          <a:p>
            <a:pPr>
              <a:defRPr/>
            </a:pPr>
            <a:endParaRPr lang="en-US"/>
          </a:p>
        </p:txBody>
      </p:sp>
      <p:sp>
        <p:nvSpPr>
          <p:cNvPr id="19" name="Rectangle 21">
            <a:extLst>
              <a:ext uri="{FF2B5EF4-FFF2-40B4-BE49-F238E27FC236}">
                <a16:creationId xmlns:a16="http://schemas.microsoft.com/office/drawing/2014/main" id="{0CA7D22A-0936-E699-F8E4-2F4E45CFDEAE}"/>
              </a:ext>
            </a:extLst>
          </p:cNvPr>
          <p:cNvSpPr>
            <a:spLocks noGrp="1" noChangeArrowheads="1"/>
          </p:cNvSpPr>
          <p:nvPr>
            <p:ph type="ftr" sz="quarter" idx="11"/>
          </p:nvPr>
        </p:nvSpPr>
        <p:spPr/>
        <p:txBody>
          <a:bodyPr/>
          <a:lstStyle>
            <a:lvl1pPr>
              <a:defRPr dirty="0"/>
            </a:lvl1pPr>
          </a:lstStyle>
          <a:p>
            <a:pPr>
              <a:defRPr/>
            </a:pPr>
            <a:endParaRPr lang="en-US"/>
          </a:p>
        </p:txBody>
      </p:sp>
      <p:sp>
        <p:nvSpPr>
          <p:cNvPr id="20" name="Rectangle 22">
            <a:extLst>
              <a:ext uri="{FF2B5EF4-FFF2-40B4-BE49-F238E27FC236}">
                <a16:creationId xmlns:a16="http://schemas.microsoft.com/office/drawing/2014/main" id="{07493E55-9B35-E623-D872-49B3FD884F38}"/>
              </a:ext>
            </a:extLst>
          </p:cNvPr>
          <p:cNvSpPr>
            <a:spLocks noGrp="1" noChangeArrowheads="1"/>
          </p:cNvSpPr>
          <p:nvPr>
            <p:ph type="sldNum" sz="quarter" idx="12"/>
          </p:nvPr>
        </p:nvSpPr>
        <p:spPr/>
        <p:txBody>
          <a:bodyPr/>
          <a:lstStyle>
            <a:lvl1pPr>
              <a:defRPr/>
            </a:lvl1pPr>
          </a:lstStyle>
          <a:p>
            <a:fld id="{2FBDD9E6-A1E7-4632-BBB4-2F039DB0CF43}" type="slidenum">
              <a:rPr lang="en-US" altLang="en-US"/>
              <a:pPr/>
              <a:t>‹#›</a:t>
            </a:fld>
            <a:endParaRPr lang="en-US" altLang="en-US"/>
          </a:p>
        </p:txBody>
      </p:sp>
    </p:spTree>
    <p:extLst>
      <p:ext uri="{BB962C8B-B14F-4D97-AF65-F5344CB8AC3E}">
        <p14:creationId xmlns:p14="http://schemas.microsoft.com/office/powerpoint/2010/main" val="137039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BB2EE527-05E8-1E5B-D414-B2FC60008B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FC722C84-6446-56E1-4A66-11455FFD84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95EBD8B3-4593-7A8A-6E7C-B950710F1AC0}"/>
              </a:ext>
            </a:extLst>
          </p:cNvPr>
          <p:cNvSpPr>
            <a:spLocks noGrp="1" noChangeArrowheads="1"/>
          </p:cNvSpPr>
          <p:nvPr>
            <p:ph type="sldNum" sz="quarter" idx="12"/>
          </p:nvPr>
        </p:nvSpPr>
        <p:spPr>
          <a:ln/>
        </p:spPr>
        <p:txBody>
          <a:bodyPr/>
          <a:lstStyle>
            <a:lvl1pPr>
              <a:defRPr/>
            </a:lvl1pPr>
          </a:lstStyle>
          <a:p>
            <a:fld id="{BEA5FBD2-904C-455B-B108-1EEBBF19DBA1}" type="slidenum">
              <a:rPr lang="en-US" altLang="en-US"/>
              <a:pPr/>
              <a:t>‹#›</a:t>
            </a:fld>
            <a:endParaRPr lang="en-US" altLang="en-US"/>
          </a:p>
        </p:txBody>
      </p:sp>
    </p:spTree>
    <p:extLst>
      <p:ext uri="{BB962C8B-B14F-4D97-AF65-F5344CB8AC3E}">
        <p14:creationId xmlns:p14="http://schemas.microsoft.com/office/powerpoint/2010/main" val="47295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E868B8B0-4615-5EAA-B21A-D46467F5C3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61045441-BA9F-D959-312D-3498658CE3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C34A41EB-1D72-8E81-327D-92E110B295B1}"/>
              </a:ext>
            </a:extLst>
          </p:cNvPr>
          <p:cNvSpPr>
            <a:spLocks noGrp="1" noChangeArrowheads="1"/>
          </p:cNvSpPr>
          <p:nvPr>
            <p:ph type="sldNum" sz="quarter" idx="12"/>
          </p:nvPr>
        </p:nvSpPr>
        <p:spPr>
          <a:ln/>
        </p:spPr>
        <p:txBody>
          <a:bodyPr/>
          <a:lstStyle>
            <a:lvl1pPr>
              <a:defRPr/>
            </a:lvl1pPr>
          </a:lstStyle>
          <a:p>
            <a:fld id="{FC8185C5-E467-47DE-A77E-BF76CA347239}" type="slidenum">
              <a:rPr lang="en-US" altLang="en-US"/>
              <a:pPr/>
              <a:t>‹#›</a:t>
            </a:fld>
            <a:endParaRPr lang="en-US" altLang="en-US"/>
          </a:p>
        </p:txBody>
      </p:sp>
    </p:spTree>
    <p:extLst>
      <p:ext uri="{BB962C8B-B14F-4D97-AF65-F5344CB8AC3E}">
        <p14:creationId xmlns:p14="http://schemas.microsoft.com/office/powerpoint/2010/main" val="147841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984C4034-88DD-A85F-30BD-FD830ECBD4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43EE8907-F35B-D6A2-C9F0-ECED670A04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F55E0B0D-E977-C0FB-E5E0-36C63E2DF5CD}"/>
              </a:ext>
            </a:extLst>
          </p:cNvPr>
          <p:cNvSpPr>
            <a:spLocks noGrp="1" noChangeArrowheads="1"/>
          </p:cNvSpPr>
          <p:nvPr>
            <p:ph type="sldNum" sz="quarter" idx="12"/>
          </p:nvPr>
        </p:nvSpPr>
        <p:spPr>
          <a:ln/>
        </p:spPr>
        <p:txBody>
          <a:bodyPr/>
          <a:lstStyle>
            <a:lvl1pPr>
              <a:defRPr/>
            </a:lvl1pPr>
          </a:lstStyle>
          <a:p>
            <a:fld id="{99127AD5-8059-4458-AB9A-EAD1B781FFBB}" type="slidenum">
              <a:rPr lang="en-US" altLang="en-US"/>
              <a:pPr/>
              <a:t>‹#›</a:t>
            </a:fld>
            <a:endParaRPr lang="en-US" altLang="en-US"/>
          </a:p>
        </p:txBody>
      </p:sp>
    </p:spTree>
    <p:extLst>
      <p:ext uri="{BB962C8B-B14F-4D97-AF65-F5344CB8AC3E}">
        <p14:creationId xmlns:p14="http://schemas.microsoft.com/office/powerpoint/2010/main" val="281459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a:extLst>
              <a:ext uri="{FF2B5EF4-FFF2-40B4-BE49-F238E27FC236}">
                <a16:creationId xmlns:a16="http://schemas.microsoft.com/office/drawing/2014/main" id="{1FAD54EA-34B9-BFE7-5D04-6B60C821A9B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0">
            <a:extLst>
              <a:ext uri="{FF2B5EF4-FFF2-40B4-BE49-F238E27FC236}">
                <a16:creationId xmlns:a16="http://schemas.microsoft.com/office/drawing/2014/main" id="{39ECA5AD-72F6-FE9F-F759-472EDDF0E6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1">
            <a:extLst>
              <a:ext uri="{FF2B5EF4-FFF2-40B4-BE49-F238E27FC236}">
                <a16:creationId xmlns:a16="http://schemas.microsoft.com/office/drawing/2014/main" id="{C44F122B-952D-2A8B-1A80-858ECE4DAFC7}"/>
              </a:ext>
            </a:extLst>
          </p:cNvPr>
          <p:cNvSpPr>
            <a:spLocks noGrp="1" noChangeArrowheads="1"/>
          </p:cNvSpPr>
          <p:nvPr>
            <p:ph type="sldNum" sz="quarter" idx="12"/>
          </p:nvPr>
        </p:nvSpPr>
        <p:spPr>
          <a:ln/>
        </p:spPr>
        <p:txBody>
          <a:bodyPr/>
          <a:lstStyle>
            <a:lvl1pPr>
              <a:defRPr/>
            </a:lvl1pPr>
          </a:lstStyle>
          <a:p>
            <a:fld id="{B1A0F9D6-D557-43A2-92EA-130CDDE8DD9A}" type="slidenum">
              <a:rPr lang="en-US" altLang="en-US"/>
              <a:pPr/>
              <a:t>‹#›</a:t>
            </a:fld>
            <a:endParaRPr lang="en-US" altLang="en-US"/>
          </a:p>
        </p:txBody>
      </p:sp>
    </p:spTree>
    <p:extLst>
      <p:ext uri="{BB962C8B-B14F-4D97-AF65-F5344CB8AC3E}">
        <p14:creationId xmlns:p14="http://schemas.microsoft.com/office/powerpoint/2010/main" val="219620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a:extLst>
              <a:ext uri="{FF2B5EF4-FFF2-40B4-BE49-F238E27FC236}">
                <a16:creationId xmlns:a16="http://schemas.microsoft.com/office/drawing/2014/main" id="{38A54536-62D6-AEDB-B595-B0EE23C1BB4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81E0CA02-F0A2-9882-B902-98E22B978A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869179B2-DFCF-ECB7-6E70-B08556791171}"/>
              </a:ext>
            </a:extLst>
          </p:cNvPr>
          <p:cNvSpPr>
            <a:spLocks noGrp="1" noChangeArrowheads="1"/>
          </p:cNvSpPr>
          <p:nvPr>
            <p:ph type="sldNum" sz="quarter" idx="12"/>
          </p:nvPr>
        </p:nvSpPr>
        <p:spPr>
          <a:ln/>
        </p:spPr>
        <p:txBody>
          <a:bodyPr/>
          <a:lstStyle>
            <a:lvl1pPr>
              <a:defRPr/>
            </a:lvl1pPr>
          </a:lstStyle>
          <a:p>
            <a:fld id="{20A3552C-3184-45BC-A59C-C029E3330A16}" type="slidenum">
              <a:rPr lang="en-US" altLang="en-US"/>
              <a:pPr/>
              <a:t>‹#›</a:t>
            </a:fld>
            <a:endParaRPr lang="en-US" altLang="en-US"/>
          </a:p>
        </p:txBody>
      </p:sp>
    </p:spTree>
    <p:extLst>
      <p:ext uri="{BB962C8B-B14F-4D97-AF65-F5344CB8AC3E}">
        <p14:creationId xmlns:p14="http://schemas.microsoft.com/office/powerpoint/2010/main" val="347082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a:extLst>
              <a:ext uri="{FF2B5EF4-FFF2-40B4-BE49-F238E27FC236}">
                <a16:creationId xmlns:a16="http://schemas.microsoft.com/office/drawing/2014/main" id="{3A97BFF9-3C4A-B2B7-B3BD-477633C6CBC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0">
            <a:extLst>
              <a:ext uri="{FF2B5EF4-FFF2-40B4-BE49-F238E27FC236}">
                <a16:creationId xmlns:a16="http://schemas.microsoft.com/office/drawing/2014/main" id="{D6586779-DA47-54A5-CB51-F796137677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1">
            <a:extLst>
              <a:ext uri="{FF2B5EF4-FFF2-40B4-BE49-F238E27FC236}">
                <a16:creationId xmlns:a16="http://schemas.microsoft.com/office/drawing/2014/main" id="{F10CE868-E0A4-2540-42D1-913874F68B98}"/>
              </a:ext>
            </a:extLst>
          </p:cNvPr>
          <p:cNvSpPr>
            <a:spLocks noGrp="1" noChangeArrowheads="1"/>
          </p:cNvSpPr>
          <p:nvPr>
            <p:ph type="sldNum" sz="quarter" idx="12"/>
          </p:nvPr>
        </p:nvSpPr>
        <p:spPr>
          <a:ln/>
        </p:spPr>
        <p:txBody>
          <a:bodyPr/>
          <a:lstStyle>
            <a:lvl1pPr>
              <a:defRPr/>
            </a:lvl1pPr>
          </a:lstStyle>
          <a:p>
            <a:fld id="{F45D0C9B-17C9-42A6-A296-C6704DB88EFA}" type="slidenum">
              <a:rPr lang="en-US" altLang="en-US"/>
              <a:pPr/>
              <a:t>‹#›</a:t>
            </a:fld>
            <a:endParaRPr lang="en-US" altLang="en-US"/>
          </a:p>
        </p:txBody>
      </p:sp>
    </p:spTree>
    <p:extLst>
      <p:ext uri="{BB962C8B-B14F-4D97-AF65-F5344CB8AC3E}">
        <p14:creationId xmlns:p14="http://schemas.microsoft.com/office/powerpoint/2010/main" val="421999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a:extLst>
              <a:ext uri="{FF2B5EF4-FFF2-40B4-BE49-F238E27FC236}">
                <a16:creationId xmlns:a16="http://schemas.microsoft.com/office/drawing/2014/main" id="{09D8B2D1-0F7E-B67B-259C-11FB5A3451A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0">
            <a:extLst>
              <a:ext uri="{FF2B5EF4-FFF2-40B4-BE49-F238E27FC236}">
                <a16:creationId xmlns:a16="http://schemas.microsoft.com/office/drawing/2014/main" id="{ABADA1B6-80C6-EB14-D4B8-D81E9EF916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1">
            <a:extLst>
              <a:ext uri="{FF2B5EF4-FFF2-40B4-BE49-F238E27FC236}">
                <a16:creationId xmlns:a16="http://schemas.microsoft.com/office/drawing/2014/main" id="{AE2FDB89-6D1C-3C21-6717-2146234250A8}"/>
              </a:ext>
            </a:extLst>
          </p:cNvPr>
          <p:cNvSpPr>
            <a:spLocks noGrp="1" noChangeArrowheads="1"/>
          </p:cNvSpPr>
          <p:nvPr>
            <p:ph type="sldNum" sz="quarter" idx="12"/>
          </p:nvPr>
        </p:nvSpPr>
        <p:spPr>
          <a:ln/>
        </p:spPr>
        <p:txBody>
          <a:bodyPr/>
          <a:lstStyle>
            <a:lvl1pPr>
              <a:defRPr/>
            </a:lvl1pPr>
          </a:lstStyle>
          <a:p>
            <a:fld id="{591AC58C-56FE-439F-83E3-ECC2DD51B117}" type="slidenum">
              <a:rPr lang="en-US" altLang="en-US"/>
              <a:pPr/>
              <a:t>‹#›</a:t>
            </a:fld>
            <a:endParaRPr lang="en-US" altLang="en-US"/>
          </a:p>
        </p:txBody>
      </p:sp>
    </p:spTree>
    <p:extLst>
      <p:ext uri="{BB962C8B-B14F-4D97-AF65-F5344CB8AC3E}">
        <p14:creationId xmlns:p14="http://schemas.microsoft.com/office/powerpoint/2010/main" val="184078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AAC75670-461E-EB2A-3A1B-E3F35A4CF4A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0">
            <a:extLst>
              <a:ext uri="{FF2B5EF4-FFF2-40B4-BE49-F238E27FC236}">
                <a16:creationId xmlns:a16="http://schemas.microsoft.com/office/drawing/2014/main" id="{E095B883-4CE1-A5E7-1B40-58B8420268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1">
            <a:extLst>
              <a:ext uri="{FF2B5EF4-FFF2-40B4-BE49-F238E27FC236}">
                <a16:creationId xmlns:a16="http://schemas.microsoft.com/office/drawing/2014/main" id="{7E0F939A-C156-1BA7-2246-18C18609AB1F}"/>
              </a:ext>
            </a:extLst>
          </p:cNvPr>
          <p:cNvSpPr>
            <a:spLocks noGrp="1" noChangeArrowheads="1"/>
          </p:cNvSpPr>
          <p:nvPr>
            <p:ph type="sldNum" sz="quarter" idx="12"/>
          </p:nvPr>
        </p:nvSpPr>
        <p:spPr>
          <a:ln/>
        </p:spPr>
        <p:txBody>
          <a:bodyPr/>
          <a:lstStyle>
            <a:lvl1pPr>
              <a:defRPr/>
            </a:lvl1pPr>
          </a:lstStyle>
          <a:p>
            <a:fld id="{A253DA19-04E6-4491-B6CB-0E2ABE318B11}" type="slidenum">
              <a:rPr lang="en-US" altLang="en-US"/>
              <a:pPr/>
              <a:t>‹#›</a:t>
            </a:fld>
            <a:endParaRPr lang="en-US" altLang="en-US"/>
          </a:p>
        </p:txBody>
      </p:sp>
    </p:spTree>
    <p:extLst>
      <p:ext uri="{BB962C8B-B14F-4D97-AF65-F5344CB8AC3E}">
        <p14:creationId xmlns:p14="http://schemas.microsoft.com/office/powerpoint/2010/main" val="10674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B76C1CDB-50C0-6F15-2480-F31B76DAC90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2E40E0F5-C7E7-3D7F-178D-DFEE55FA1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C6087172-4A72-0083-7314-04F092D598B6}"/>
              </a:ext>
            </a:extLst>
          </p:cNvPr>
          <p:cNvSpPr>
            <a:spLocks noGrp="1" noChangeArrowheads="1"/>
          </p:cNvSpPr>
          <p:nvPr>
            <p:ph type="sldNum" sz="quarter" idx="12"/>
          </p:nvPr>
        </p:nvSpPr>
        <p:spPr>
          <a:ln/>
        </p:spPr>
        <p:txBody>
          <a:bodyPr/>
          <a:lstStyle>
            <a:lvl1pPr>
              <a:defRPr/>
            </a:lvl1pPr>
          </a:lstStyle>
          <a:p>
            <a:fld id="{384BC3E2-982B-497D-A250-306FF8E8AF8A}" type="slidenum">
              <a:rPr lang="en-US" altLang="en-US"/>
              <a:pPr/>
              <a:t>‹#›</a:t>
            </a:fld>
            <a:endParaRPr lang="en-US" altLang="en-US"/>
          </a:p>
        </p:txBody>
      </p:sp>
    </p:spTree>
    <p:extLst>
      <p:ext uri="{BB962C8B-B14F-4D97-AF65-F5344CB8AC3E}">
        <p14:creationId xmlns:p14="http://schemas.microsoft.com/office/powerpoint/2010/main" val="209048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a:extLst>
              <a:ext uri="{FF2B5EF4-FFF2-40B4-BE49-F238E27FC236}">
                <a16:creationId xmlns:a16="http://schemas.microsoft.com/office/drawing/2014/main" id="{8EEC8B7B-2A61-5F06-DDC7-037AC14EFDC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0">
            <a:extLst>
              <a:ext uri="{FF2B5EF4-FFF2-40B4-BE49-F238E27FC236}">
                <a16:creationId xmlns:a16="http://schemas.microsoft.com/office/drawing/2014/main" id="{DAF97445-C095-5CCB-FD94-E8042E1E56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1">
            <a:extLst>
              <a:ext uri="{FF2B5EF4-FFF2-40B4-BE49-F238E27FC236}">
                <a16:creationId xmlns:a16="http://schemas.microsoft.com/office/drawing/2014/main" id="{8951F145-46F1-1B09-180F-D84A31A60DB4}"/>
              </a:ext>
            </a:extLst>
          </p:cNvPr>
          <p:cNvSpPr>
            <a:spLocks noGrp="1" noChangeArrowheads="1"/>
          </p:cNvSpPr>
          <p:nvPr>
            <p:ph type="sldNum" sz="quarter" idx="12"/>
          </p:nvPr>
        </p:nvSpPr>
        <p:spPr>
          <a:ln/>
        </p:spPr>
        <p:txBody>
          <a:bodyPr/>
          <a:lstStyle>
            <a:lvl1pPr>
              <a:defRPr/>
            </a:lvl1pPr>
          </a:lstStyle>
          <a:p>
            <a:fld id="{AA878035-C2D5-49F9-A541-491A4D19CD99}" type="slidenum">
              <a:rPr lang="en-US" altLang="en-US"/>
              <a:pPr/>
              <a:t>‹#›</a:t>
            </a:fld>
            <a:endParaRPr lang="en-US" altLang="en-US"/>
          </a:p>
        </p:txBody>
      </p:sp>
    </p:spTree>
    <p:extLst>
      <p:ext uri="{BB962C8B-B14F-4D97-AF65-F5344CB8AC3E}">
        <p14:creationId xmlns:p14="http://schemas.microsoft.com/office/powerpoint/2010/main" val="588315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B7D3CCF2-6374-D5EE-5386-B34F2E0D6B9A}"/>
              </a:ext>
            </a:extLst>
          </p:cNvPr>
          <p:cNvGrpSpPr>
            <a:grpSpLocks/>
          </p:cNvGrpSpPr>
          <p:nvPr/>
        </p:nvGrpSpPr>
        <p:grpSpPr bwMode="auto">
          <a:xfrm>
            <a:off x="0" y="2438400"/>
            <a:ext cx="9144000" cy="4046538"/>
            <a:chOff x="0" y="1536"/>
            <a:chExt cx="5760" cy="2549"/>
          </a:xfrm>
        </p:grpSpPr>
        <p:sp>
          <p:nvSpPr>
            <p:cNvPr id="26627" name="Rectangle 3">
              <a:extLst>
                <a:ext uri="{FF2B5EF4-FFF2-40B4-BE49-F238E27FC236}">
                  <a16:creationId xmlns:a16="http://schemas.microsoft.com/office/drawing/2014/main" id="{342132F2-5419-1EFD-549B-B8D1CF20D11F}"/>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latin typeface="Arial" charset="0"/>
                <a:cs typeface="+mn-cs"/>
              </a:endParaRPr>
            </a:p>
          </p:txBody>
        </p:sp>
        <p:sp>
          <p:nvSpPr>
            <p:cNvPr id="26628" name="Freeform 4">
              <a:extLst>
                <a:ext uri="{FF2B5EF4-FFF2-40B4-BE49-F238E27FC236}">
                  <a16:creationId xmlns:a16="http://schemas.microsoft.com/office/drawing/2014/main" id="{AFBC9818-6D1D-BDF9-464C-DC3E4606642F}"/>
                </a:ext>
              </a:extLst>
            </p:cNvPr>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latin typeface="Arial" charset="0"/>
                <a:cs typeface="+mn-cs"/>
              </a:endParaRPr>
            </a:p>
          </p:txBody>
        </p:sp>
        <p:sp>
          <p:nvSpPr>
            <p:cNvPr id="26629" name="Freeform 5">
              <a:extLst>
                <a:ext uri="{FF2B5EF4-FFF2-40B4-BE49-F238E27FC236}">
                  <a16:creationId xmlns:a16="http://schemas.microsoft.com/office/drawing/2014/main" id="{561FE8DE-4ECA-DB89-F7E5-E55824B08E8F}"/>
                </a:ext>
              </a:extLst>
            </p:cNvPr>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latin typeface="Arial" charset="0"/>
                <a:cs typeface="+mn-cs"/>
              </a:endParaRPr>
            </a:p>
          </p:txBody>
        </p:sp>
        <p:sp>
          <p:nvSpPr>
            <p:cNvPr id="26630" name="Freeform 6">
              <a:extLst>
                <a:ext uri="{FF2B5EF4-FFF2-40B4-BE49-F238E27FC236}">
                  <a16:creationId xmlns:a16="http://schemas.microsoft.com/office/drawing/2014/main" id="{72CBB5AB-D349-80EB-4330-E39A16BA2D9C}"/>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26631" name="Freeform 7">
              <a:extLst>
                <a:ext uri="{FF2B5EF4-FFF2-40B4-BE49-F238E27FC236}">
                  <a16:creationId xmlns:a16="http://schemas.microsoft.com/office/drawing/2014/main" id="{76EF4CF9-40C8-E8AB-BA7C-891F779256B3}"/>
                </a:ext>
              </a:extLst>
            </p:cNvPr>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26632" name="Freeform 8">
              <a:extLst>
                <a:ext uri="{FF2B5EF4-FFF2-40B4-BE49-F238E27FC236}">
                  <a16:creationId xmlns:a16="http://schemas.microsoft.com/office/drawing/2014/main" id="{4412ABC8-056D-5918-C1B2-4C6286674F83}"/>
                </a:ext>
              </a:extLst>
            </p:cNvPr>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26633" name="Freeform 9">
              <a:extLst>
                <a:ext uri="{FF2B5EF4-FFF2-40B4-BE49-F238E27FC236}">
                  <a16:creationId xmlns:a16="http://schemas.microsoft.com/office/drawing/2014/main" id="{239DD791-3A53-D03F-4A77-20A886A27F0E}"/>
                </a:ext>
              </a:extLst>
            </p:cNvPr>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26634" name="Freeform 10">
              <a:extLst>
                <a:ext uri="{FF2B5EF4-FFF2-40B4-BE49-F238E27FC236}">
                  <a16:creationId xmlns:a16="http://schemas.microsoft.com/office/drawing/2014/main" id="{8040A221-EB0D-BAB3-2028-709C5F13EE7A}"/>
                </a:ext>
              </a:extLst>
            </p:cNvPr>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26635" name="Freeform 11">
              <a:extLst>
                <a:ext uri="{FF2B5EF4-FFF2-40B4-BE49-F238E27FC236}">
                  <a16:creationId xmlns:a16="http://schemas.microsoft.com/office/drawing/2014/main" id="{034D0721-EC70-B0E0-8D34-68DF32EE7B7F}"/>
                </a:ext>
              </a:extLst>
            </p:cNvPr>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sp>
          <p:nvSpPr>
            <p:cNvPr id="26636" name="Freeform 12">
              <a:extLst>
                <a:ext uri="{FF2B5EF4-FFF2-40B4-BE49-F238E27FC236}">
                  <a16:creationId xmlns:a16="http://schemas.microsoft.com/office/drawing/2014/main" id="{DED878B4-7B0F-5C28-A91F-0F4BD48834B3}"/>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26637" name="Freeform 13">
              <a:extLst>
                <a:ext uri="{FF2B5EF4-FFF2-40B4-BE49-F238E27FC236}">
                  <a16:creationId xmlns:a16="http://schemas.microsoft.com/office/drawing/2014/main" id="{B1010D84-F33C-ABCD-63D7-F4806F87EC50}"/>
                </a:ext>
              </a:extLst>
            </p:cNvPr>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latin typeface="Arial" charset="0"/>
                <a:cs typeface="+mn-cs"/>
              </a:endParaRPr>
            </a:p>
          </p:txBody>
        </p:sp>
        <p:sp>
          <p:nvSpPr>
            <p:cNvPr id="26638" name="Freeform 14">
              <a:extLst>
                <a:ext uri="{FF2B5EF4-FFF2-40B4-BE49-F238E27FC236}">
                  <a16:creationId xmlns:a16="http://schemas.microsoft.com/office/drawing/2014/main" id="{B2BFED14-0630-A5AB-48C0-DDD8B4FD6ABA}"/>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26639" name="Freeform 15">
              <a:extLst>
                <a:ext uri="{FF2B5EF4-FFF2-40B4-BE49-F238E27FC236}">
                  <a16:creationId xmlns:a16="http://schemas.microsoft.com/office/drawing/2014/main" id="{63B8BDBC-3766-56E4-1D79-D96FE5621670}"/>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26640" name="Freeform 16">
              <a:extLst>
                <a:ext uri="{FF2B5EF4-FFF2-40B4-BE49-F238E27FC236}">
                  <a16:creationId xmlns:a16="http://schemas.microsoft.com/office/drawing/2014/main" id="{00EB9638-BE55-420E-E61B-1B5F174D7F25}"/>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latin typeface="Arial" charset="0"/>
                <a:cs typeface="+mn-cs"/>
              </a:endParaRPr>
            </a:p>
          </p:txBody>
        </p:sp>
        <p:sp>
          <p:nvSpPr>
            <p:cNvPr id="26641" name="Freeform 17">
              <a:extLst>
                <a:ext uri="{FF2B5EF4-FFF2-40B4-BE49-F238E27FC236}">
                  <a16:creationId xmlns:a16="http://schemas.microsoft.com/office/drawing/2014/main" id="{B0583107-E159-0E18-E1D5-9E83A9CC6F4B}"/>
                </a:ext>
              </a:extLst>
            </p:cNvPr>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latin typeface="Arial" charset="0"/>
                <a:cs typeface="+mn-cs"/>
              </a:endParaRPr>
            </a:p>
          </p:txBody>
        </p:sp>
      </p:grpSp>
      <p:sp>
        <p:nvSpPr>
          <p:cNvPr id="26642" name="Rectangle 18">
            <a:extLst>
              <a:ext uri="{FF2B5EF4-FFF2-40B4-BE49-F238E27FC236}">
                <a16:creationId xmlns:a16="http://schemas.microsoft.com/office/drawing/2014/main" id="{85A49B06-883A-93D5-1936-EC9BDBEDDF22}"/>
              </a:ext>
            </a:extLst>
          </p:cNvPr>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26643" name="Rectangle 19">
            <a:extLst>
              <a:ext uri="{FF2B5EF4-FFF2-40B4-BE49-F238E27FC236}">
                <a16:creationId xmlns:a16="http://schemas.microsoft.com/office/drawing/2014/main" id="{E67B40F9-CB0C-F390-78E9-9010B38BC0A4}"/>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mn-lt"/>
                <a:cs typeface="+mn-cs"/>
              </a:defRPr>
            </a:lvl1pPr>
          </a:lstStyle>
          <a:p>
            <a:pPr>
              <a:defRPr/>
            </a:pPr>
            <a:endParaRPr lang="en-US"/>
          </a:p>
        </p:txBody>
      </p:sp>
      <p:sp>
        <p:nvSpPr>
          <p:cNvPr id="26644" name="Rectangle 20">
            <a:extLst>
              <a:ext uri="{FF2B5EF4-FFF2-40B4-BE49-F238E27FC236}">
                <a16:creationId xmlns:a16="http://schemas.microsoft.com/office/drawing/2014/main" id="{DBD17263-076A-2040-543C-56430C0F9423}"/>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dirty="0">
                <a:latin typeface="+mn-lt"/>
                <a:cs typeface="+mn-cs"/>
              </a:defRPr>
            </a:lvl1pPr>
          </a:lstStyle>
          <a:p>
            <a:pPr>
              <a:defRPr/>
            </a:pPr>
            <a:endParaRPr lang="en-US"/>
          </a:p>
        </p:txBody>
      </p:sp>
      <p:sp>
        <p:nvSpPr>
          <p:cNvPr id="26645" name="Rectangle 21">
            <a:extLst>
              <a:ext uri="{FF2B5EF4-FFF2-40B4-BE49-F238E27FC236}">
                <a16:creationId xmlns:a16="http://schemas.microsoft.com/office/drawing/2014/main" id="{347DC189-1A3E-4666-0E65-C1D4BAAA6404}"/>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anose="02020404030301010803" pitchFamily="18" charset="0"/>
              </a:defRPr>
            </a:lvl1pPr>
          </a:lstStyle>
          <a:p>
            <a:fld id="{B498FF19-FDCA-4AFB-A13D-91382612E022}" type="slidenum">
              <a:rPr lang="en-US" altLang="en-US"/>
              <a:pPr/>
              <a:t>‹#›</a:t>
            </a:fld>
            <a:endParaRPr lang="en-US" altLang="en-US"/>
          </a:p>
        </p:txBody>
      </p:sp>
      <p:sp>
        <p:nvSpPr>
          <p:cNvPr id="26646" name="Rectangle 22">
            <a:extLst>
              <a:ext uri="{FF2B5EF4-FFF2-40B4-BE49-F238E27FC236}">
                <a16:creationId xmlns:a16="http://schemas.microsoft.com/office/drawing/2014/main" id="{D719DCA9-7F54-AD88-B34B-7DDE6CE57E62}"/>
              </a:ext>
            </a:extLst>
          </p:cNvPr>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75"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9B6E3D2-766F-1642-571D-876E758AE8DD}"/>
              </a:ext>
            </a:extLst>
          </p:cNvPr>
          <p:cNvSpPr>
            <a:spLocks noGrp="1" noChangeArrowheads="1"/>
          </p:cNvSpPr>
          <p:nvPr>
            <p:ph type="ctrTitle"/>
          </p:nvPr>
        </p:nvSpPr>
        <p:spPr>
          <a:xfrm>
            <a:off x="685800" y="342900"/>
            <a:ext cx="7772400" cy="6172200"/>
          </a:xfrm>
        </p:spPr>
        <p:txBody>
          <a:bodyPr/>
          <a:lstStyle/>
          <a:p>
            <a:pPr eaLnBrk="1" hangingPunct="1">
              <a:defRPr/>
            </a:pPr>
            <a:r>
              <a:rPr lang="en-US" sz="8000" b="0" dirty="0"/>
              <a:t>FORGIVENESS</a:t>
            </a:r>
            <a:br>
              <a:rPr lang="en-US" sz="4800" b="0" dirty="0"/>
            </a:br>
            <a:r>
              <a:rPr lang="en-US" sz="4800" dirty="0">
                <a:solidFill>
                  <a:srgbClr val="00B0F0"/>
                </a:solidFill>
              </a:rPr>
              <a:t>Matthew 18:21-35</a:t>
            </a:r>
            <a:br>
              <a:rPr lang="en-US" sz="4800" dirty="0">
                <a:solidFill>
                  <a:srgbClr val="00B0F0"/>
                </a:solidFill>
              </a:rPr>
            </a:br>
            <a:br>
              <a:rPr lang="en-US" sz="4800" dirty="0">
                <a:solidFill>
                  <a:srgbClr val="00B0F0"/>
                </a:solidFill>
              </a:rPr>
            </a:br>
            <a:br>
              <a:rPr lang="en-US" sz="4800" dirty="0">
                <a:solidFill>
                  <a:srgbClr val="00B0F0"/>
                </a:solidFill>
              </a:rPr>
            </a:br>
            <a:br>
              <a:rPr lang="en-US" sz="4800" dirty="0">
                <a:solidFill>
                  <a:srgbClr val="00B0F0"/>
                </a:solidFill>
              </a:rPr>
            </a:br>
            <a:br>
              <a:rPr lang="en-US" sz="4800" dirty="0">
                <a:solidFill>
                  <a:srgbClr val="00B0F0"/>
                </a:solidFill>
              </a:rPr>
            </a:br>
            <a:r>
              <a:rPr lang="en-US" sz="2400" dirty="0">
                <a:solidFill>
                  <a:srgbClr val="00B0F0"/>
                </a:solidFill>
              </a:rPr>
              <a:t>(All scriptures from NASB 1995 unless otherwise noted)</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3987DB9-2C68-97E0-315D-DE69193036EE}"/>
              </a:ext>
            </a:extLst>
          </p:cNvPr>
          <p:cNvSpPr>
            <a:spLocks noGrp="1" noChangeArrowheads="1"/>
          </p:cNvSpPr>
          <p:nvPr>
            <p:ph type="title"/>
          </p:nvPr>
        </p:nvSpPr>
        <p:spPr/>
        <p:txBody>
          <a:bodyPr/>
          <a:lstStyle/>
          <a:p>
            <a:pPr eaLnBrk="1" hangingPunct="1">
              <a:defRPr/>
            </a:pPr>
            <a:r>
              <a:rPr lang="en-US" b="0" dirty="0"/>
              <a:t>III.	</a:t>
            </a:r>
            <a:r>
              <a:rPr lang="en-US" b="0" u="sng" dirty="0"/>
              <a:t>WHAT IS FORGIVENESS</a:t>
            </a:r>
            <a:r>
              <a:rPr lang="en-US" b="0" dirty="0"/>
              <a:t>?</a:t>
            </a:r>
          </a:p>
        </p:txBody>
      </p:sp>
      <p:sp>
        <p:nvSpPr>
          <p:cNvPr id="14339" name="Rectangle 3">
            <a:extLst>
              <a:ext uri="{FF2B5EF4-FFF2-40B4-BE49-F238E27FC236}">
                <a16:creationId xmlns:a16="http://schemas.microsoft.com/office/drawing/2014/main" id="{C3BB786B-C980-D6F3-4DED-55E6142A4562}"/>
              </a:ext>
            </a:extLst>
          </p:cNvPr>
          <p:cNvSpPr>
            <a:spLocks noGrp="1" noChangeArrowheads="1"/>
          </p:cNvSpPr>
          <p:nvPr>
            <p:ph type="body" idx="1"/>
          </p:nvPr>
        </p:nvSpPr>
        <p:spPr>
          <a:xfrm>
            <a:off x="76200" y="1524000"/>
            <a:ext cx="8991600" cy="5257800"/>
          </a:xfrm>
        </p:spPr>
        <p:txBody>
          <a:bodyPr/>
          <a:lstStyle/>
          <a:p>
            <a:pPr eaLnBrk="1" hangingPunct="1">
              <a:lnSpc>
                <a:spcPct val="90000"/>
              </a:lnSpc>
              <a:buFontTx/>
              <a:buNone/>
              <a:defRPr/>
            </a:pPr>
            <a:r>
              <a:rPr lang="en-US" dirty="0"/>
              <a:t>D. Examples of true forgiveness:</a:t>
            </a:r>
          </a:p>
          <a:p>
            <a:pPr eaLnBrk="1" hangingPunct="1">
              <a:lnSpc>
                <a:spcPct val="90000"/>
              </a:lnSpc>
              <a:buFontTx/>
              <a:buNone/>
              <a:defRPr/>
            </a:pPr>
            <a:r>
              <a:rPr lang="en-US" dirty="0"/>
              <a:t>		</a:t>
            </a:r>
          </a:p>
          <a:p>
            <a:pPr eaLnBrk="1" hangingPunct="1">
              <a:lnSpc>
                <a:spcPct val="90000"/>
              </a:lnSpc>
              <a:buFontTx/>
              <a:buNone/>
              <a:defRPr/>
            </a:pPr>
            <a:r>
              <a:rPr lang="en-US" dirty="0"/>
              <a:t>		1. The prodigal son’s father – </a:t>
            </a:r>
            <a:r>
              <a:rPr lang="en-US" b="1" dirty="0">
                <a:solidFill>
                  <a:srgbClr val="00B0F0"/>
                </a:solidFill>
              </a:rPr>
              <a:t>Luke 15:20-24</a:t>
            </a:r>
            <a:endParaRPr lang="en-US" dirty="0"/>
          </a:p>
          <a:p>
            <a:pPr eaLnBrk="1" hangingPunct="1">
              <a:lnSpc>
                <a:spcPct val="90000"/>
              </a:lnSpc>
              <a:buFontTx/>
              <a:buNone/>
              <a:defRPr/>
            </a:pPr>
            <a:r>
              <a:rPr lang="en-US" dirty="0"/>
              <a:t>		2. Stephen forgave – </a:t>
            </a:r>
            <a:r>
              <a:rPr lang="en-US" b="1" dirty="0">
                <a:solidFill>
                  <a:srgbClr val="00B0F0"/>
                </a:solidFill>
              </a:rPr>
              <a:t>Acts 7:60; cf. Acts 9:1-6</a:t>
            </a:r>
          </a:p>
          <a:p>
            <a:pPr eaLnBrk="1" hangingPunct="1">
              <a:lnSpc>
                <a:spcPct val="90000"/>
              </a:lnSpc>
              <a:buFontTx/>
              <a:buNone/>
              <a:defRPr/>
            </a:pPr>
            <a:r>
              <a:rPr lang="en-US" dirty="0"/>
              <a:t>		3. Paul’s willingness – </a:t>
            </a:r>
            <a:r>
              <a:rPr lang="en-US" b="1" dirty="0">
                <a:solidFill>
                  <a:srgbClr val="00B0F0"/>
                </a:solidFill>
              </a:rPr>
              <a:t>2 Timothy 4:16</a:t>
            </a:r>
            <a:endParaRPr lang="en-US" dirty="0"/>
          </a:p>
          <a:p>
            <a:pPr eaLnBrk="1" hangingPunct="1">
              <a:lnSpc>
                <a:spcPct val="90000"/>
              </a:lnSpc>
              <a:buFontTx/>
              <a:buNone/>
              <a:defRPr/>
            </a:pPr>
            <a:r>
              <a:rPr lang="en-US" dirty="0"/>
              <a:t>		4. The sinner in Corinth – </a:t>
            </a:r>
            <a:r>
              <a:rPr lang="en-US" b="1" dirty="0">
                <a:solidFill>
                  <a:srgbClr val="00B0F0"/>
                </a:solidFill>
              </a:rPr>
              <a:t>2 Corinthians 2:5-8</a:t>
            </a:r>
            <a:endParaRPr lang="en-US" dirty="0"/>
          </a:p>
          <a:p>
            <a:pPr eaLnBrk="1" hangingPunct="1">
              <a:lnSpc>
                <a:spcPct val="90000"/>
              </a:lnSpc>
              <a:buFontTx/>
              <a:buNone/>
              <a:defRPr/>
            </a:pP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2" end="2"/>
                                            </p:txEl>
                                          </p:spTgt>
                                        </p:tgtEl>
                                        <p:attrNameLst>
                                          <p:attrName>style.visibility</p:attrName>
                                        </p:attrNameLst>
                                      </p:cBhvr>
                                      <p:to>
                                        <p:strVal val="visible"/>
                                      </p:to>
                                    </p:set>
                                    <p:animEffect transition="in" filter="fade">
                                      <p:cBhvr>
                                        <p:cTn id="14" dur="1000"/>
                                        <p:tgtEl>
                                          <p:spTgt spid="14339">
                                            <p:txEl>
                                              <p:pRg st="2" end="2"/>
                                            </p:txEl>
                                          </p:spTgt>
                                        </p:tgtEl>
                                      </p:cBhvr>
                                    </p:animEffect>
                                    <p:anim calcmode="lin" valueType="num">
                                      <p:cBhvr>
                                        <p:cTn id="15"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1000"/>
                                        <p:tgtEl>
                                          <p:spTgt spid="14339">
                                            <p:txEl>
                                              <p:pRg st="3" end="3"/>
                                            </p:txEl>
                                          </p:spTgt>
                                        </p:tgtEl>
                                      </p:cBhvr>
                                    </p:animEffect>
                                    <p:anim calcmode="lin" valueType="num">
                                      <p:cBhvr>
                                        <p:cTn id="2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4" end="4"/>
                                            </p:txEl>
                                          </p:spTgt>
                                        </p:tgtEl>
                                        <p:attrNameLst>
                                          <p:attrName>style.visibility</p:attrName>
                                        </p:attrNameLst>
                                      </p:cBhvr>
                                      <p:to>
                                        <p:strVal val="visible"/>
                                      </p:to>
                                    </p:set>
                                    <p:animEffect transition="in" filter="fade">
                                      <p:cBhvr>
                                        <p:cTn id="28" dur="1000"/>
                                        <p:tgtEl>
                                          <p:spTgt spid="14339">
                                            <p:txEl>
                                              <p:pRg st="4" end="4"/>
                                            </p:txEl>
                                          </p:spTgt>
                                        </p:tgtEl>
                                      </p:cBhvr>
                                    </p:animEffect>
                                    <p:anim calcmode="lin" valueType="num">
                                      <p:cBhvr>
                                        <p:cTn id="29"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339">
                                            <p:txEl>
                                              <p:pRg st="5" end="5"/>
                                            </p:txEl>
                                          </p:spTgt>
                                        </p:tgtEl>
                                        <p:attrNameLst>
                                          <p:attrName>style.visibility</p:attrName>
                                        </p:attrNameLst>
                                      </p:cBhvr>
                                      <p:to>
                                        <p:strVal val="visible"/>
                                      </p:to>
                                    </p:set>
                                    <p:animEffect transition="in" filter="fade">
                                      <p:cBhvr>
                                        <p:cTn id="35" dur="1000"/>
                                        <p:tgtEl>
                                          <p:spTgt spid="14339">
                                            <p:txEl>
                                              <p:pRg st="5" end="5"/>
                                            </p:txEl>
                                          </p:spTgt>
                                        </p:tgtEl>
                                      </p:cBhvr>
                                    </p:animEffect>
                                    <p:anim calcmode="lin" valueType="num">
                                      <p:cBhvr>
                                        <p:cTn id="36"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FB4C29F-DF22-9929-89D9-8F68EC93E240}"/>
              </a:ext>
            </a:extLst>
          </p:cNvPr>
          <p:cNvSpPr>
            <a:spLocks noGrp="1" noChangeArrowheads="1"/>
          </p:cNvSpPr>
          <p:nvPr>
            <p:ph type="title"/>
          </p:nvPr>
        </p:nvSpPr>
        <p:spPr/>
        <p:txBody>
          <a:bodyPr/>
          <a:lstStyle/>
          <a:p>
            <a:pPr eaLnBrk="1" hangingPunct="1">
              <a:defRPr/>
            </a:pPr>
            <a:r>
              <a:rPr lang="en-US" b="0" dirty="0"/>
              <a:t>IV.	</a:t>
            </a:r>
            <a:r>
              <a:rPr lang="en-US" b="0" u="sng" dirty="0"/>
              <a:t>WHY SHOULD I FORGIVE</a:t>
            </a:r>
            <a:r>
              <a:rPr lang="en-US" b="0" dirty="0"/>
              <a:t>?</a:t>
            </a:r>
            <a:endParaRPr lang="en-US" dirty="0"/>
          </a:p>
        </p:txBody>
      </p:sp>
      <p:sp>
        <p:nvSpPr>
          <p:cNvPr id="15363" name="Rectangle 3">
            <a:extLst>
              <a:ext uri="{FF2B5EF4-FFF2-40B4-BE49-F238E27FC236}">
                <a16:creationId xmlns:a16="http://schemas.microsoft.com/office/drawing/2014/main" id="{F9888403-0A69-309A-2C64-9B5C89CC2FC8}"/>
              </a:ext>
            </a:extLst>
          </p:cNvPr>
          <p:cNvSpPr>
            <a:spLocks noGrp="1" noChangeArrowheads="1"/>
          </p:cNvSpPr>
          <p:nvPr>
            <p:ph type="body" idx="1"/>
          </p:nvPr>
        </p:nvSpPr>
        <p:spPr>
          <a:xfrm>
            <a:off x="304800" y="1447800"/>
            <a:ext cx="8382000" cy="5029200"/>
          </a:xfrm>
        </p:spPr>
        <p:txBody>
          <a:bodyPr/>
          <a:lstStyle/>
          <a:p>
            <a:pPr eaLnBrk="1" hangingPunct="1">
              <a:buFontTx/>
              <a:buNone/>
              <a:defRPr/>
            </a:pPr>
            <a:r>
              <a:rPr lang="en-US" dirty="0"/>
              <a:t>A.	</a:t>
            </a:r>
            <a:r>
              <a:rPr lang="en-US" b="1" dirty="0"/>
              <a:t>God commands it. </a:t>
            </a:r>
          </a:p>
          <a:p>
            <a:pPr algn="ctr" eaLnBrk="1" hangingPunct="1">
              <a:buFontTx/>
              <a:buNone/>
              <a:defRPr/>
            </a:pPr>
            <a:r>
              <a:rPr lang="en-US" i="1" dirty="0"/>
              <a:t>“Whenever you stand praying, forgive, if you have anything against anyone, so that your Father who is in heaven will also forgive you your transgressions.”</a:t>
            </a:r>
            <a:r>
              <a:rPr lang="en-US" b="1" dirty="0"/>
              <a:t> </a:t>
            </a:r>
            <a:br>
              <a:rPr lang="en-US" b="1" dirty="0"/>
            </a:br>
            <a:r>
              <a:rPr lang="en-US" b="1" dirty="0">
                <a:solidFill>
                  <a:srgbClr val="00B0F0"/>
                </a:solidFill>
              </a:rPr>
              <a:t>Mark 11:25 </a:t>
            </a:r>
          </a:p>
          <a:p>
            <a:pPr eaLnBrk="1" hangingPunct="1">
              <a:buFontTx/>
              <a:buNone/>
              <a:defRPr/>
            </a:pPr>
            <a:r>
              <a:rPr lang="en-US" dirty="0"/>
              <a:t>B.		</a:t>
            </a:r>
            <a:r>
              <a:rPr lang="en-US" b="1" dirty="0"/>
              <a:t>The example of Christ demands it.</a:t>
            </a:r>
          </a:p>
          <a:p>
            <a:pPr algn="ctr" eaLnBrk="1" hangingPunct="1">
              <a:buFontTx/>
              <a:buNone/>
              <a:defRPr/>
            </a:pPr>
            <a:r>
              <a:rPr lang="en-US" i="1" dirty="0"/>
              <a:t>“But Jesus was saying, ‘Father, forgive them; for they do not know what they are doing …’”</a:t>
            </a:r>
            <a:r>
              <a:rPr lang="en-US" b="1" dirty="0"/>
              <a:t> </a:t>
            </a:r>
            <a:r>
              <a:rPr lang="en-US" b="1" dirty="0">
                <a:solidFill>
                  <a:srgbClr val="00B0F0"/>
                </a:solidFill>
              </a:rPr>
              <a:t>Luke 23:34a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1000"/>
                                        <p:tgtEl>
                                          <p:spTgt spid="15363">
                                            <p:txEl>
                                              <p:pRg st="1" end="1"/>
                                            </p:txEl>
                                          </p:spTgt>
                                        </p:tgtEl>
                                      </p:cBhvr>
                                    </p:animEffect>
                                    <p:anim calcmode="lin" valueType="num">
                                      <p:cBhvr>
                                        <p:cTn id="13"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Effect transition="in" filter="fade">
                                      <p:cBhvr>
                                        <p:cTn id="19" dur="1000"/>
                                        <p:tgtEl>
                                          <p:spTgt spid="15363">
                                            <p:txEl>
                                              <p:pRg st="2" end="2"/>
                                            </p:txEl>
                                          </p:spTgt>
                                        </p:tgtEl>
                                      </p:cBhvr>
                                    </p:animEffect>
                                    <p:anim calcmode="lin" valueType="num">
                                      <p:cBhvr>
                                        <p:cTn id="20"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536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5363">
                                            <p:txEl>
                                              <p:pRg st="3" end="3"/>
                                            </p:txEl>
                                          </p:spTgt>
                                        </p:tgtEl>
                                        <p:attrNameLst>
                                          <p:attrName>style.visibility</p:attrName>
                                        </p:attrNameLst>
                                      </p:cBhvr>
                                      <p:to>
                                        <p:strVal val="visible"/>
                                      </p:to>
                                    </p:set>
                                    <p:animEffect transition="in" filter="fade">
                                      <p:cBhvr>
                                        <p:cTn id="24" dur="1000"/>
                                        <p:tgtEl>
                                          <p:spTgt spid="15363">
                                            <p:txEl>
                                              <p:pRg st="3" end="3"/>
                                            </p:txEl>
                                          </p:spTgt>
                                        </p:tgtEl>
                                      </p:cBhvr>
                                    </p:animEffect>
                                    <p:anim calcmode="lin" valueType="num">
                                      <p:cBhvr>
                                        <p:cTn id="25"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53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6012114-6369-697F-82CF-8D728B679270}"/>
              </a:ext>
            </a:extLst>
          </p:cNvPr>
          <p:cNvSpPr>
            <a:spLocks noGrp="1" noChangeArrowheads="1"/>
          </p:cNvSpPr>
          <p:nvPr>
            <p:ph type="title"/>
          </p:nvPr>
        </p:nvSpPr>
        <p:spPr/>
        <p:txBody>
          <a:bodyPr/>
          <a:lstStyle/>
          <a:p>
            <a:pPr eaLnBrk="1" hangingPunct="1">
              <a:defRPr/>
            </a:pPr>
            <a:r>
              <a:rPr lang="en-US" b="0" dirty="0"/>
              <a:t>IV.	</a:t>
            </a:r>
            <a:r>
              <a:rPr lang="en-US" b="0" u="sng" dirty="0"/>
              <a:t>WHY SHOULD I FORGIVE</a:t>
            </a:r>
            <a:r>
              <a:rPr lang="en-US" b="0" dirty="0"/>
              <a:t>?</a:t>
            </a:r>
            <a:endParaRPr lang="en-US" dirty="0"/>
          </a:p>
        </p:txBody>
      </p:sp>
      <p:sp>
        <p:nvSpPr>
          <p:cNvPr id="19459" name="Rectangle 3">
            <a:extLst>
              <a:ext uri="{FF2B5EF4-FFF2-40B4-BE49-F238E27FC236}">
                <a16:creationId xmlns:a16="http://schemas.microsoft.com/office/drawing/2014/main" id="{6F20C535-F672-EC30-12FB-885219FE57C7}"/>
              </a:ext>
            </a:extLst>
          </p:cNvPr>
          <p:cNvSpPr>
            <a:spLocks noGrp="1" noChangeArrowheads="1"/>
          </p:cNvSpPr>
          <p:nvPr>
            <p:ph type="body" idx="1"/>
          </p:nvPr>
        </p:nvSpPr>
        <p:spPr>
          <a:xfrm>
            <a:off x="304800" y="1447800"/>
            <a:ext cx="8382000" cy="5029200"/>
          </a:xfrm>
        </p:spPr>
        <p:txBody>
          <a:bodyPr/>
          <a:lstStyle/>
          <a:p>
            <a:pPr eaLnBrk="1" hangingPunct="1">
              <a:buFontTx/>
              <a:buNone/>
              <a:defRPr/>
            </a:pPr>
            <a:r>
              <a:rPr lang="en-US" dirty="0"/>
              <a:t>C.	</a:t>
            </a:r>
            <a:r>
              <a:rPr lang="en-US" b="1" dirty="0"/>
              <a:t>We must forgive because we ourselves have been forgiven</a:t>
            </a:r>
            <a:r>
              <a:rPr lang="en-US" dirty="0"/>
              <a:t>. </a:t>
            </a:r>
            <a:r>
              <a:rPr lang="en-US" b="1" dirty="0">
                <a:solidFill>
                  <a:srgbClr val="00B0F0"/>
                </a:solidFill>
              </a:rPr>
              <a:t>Ephesians 4:32</a:t>
            </a:r>
          </a:p>
          <a:p>
            <a:pPr lvl="1" eaLnBrk="1" hangingPunct="1">
              <a:buFontTx/>
              <a:buNone/>
              <a:defRPr/>
            </a:pPr>
            <a:r>
              <a:rPr lang="en-US" sz="3200" dirty="0"/>
              <a:t>Forgiveness is an act of mercy, not justice. Jesus said,</a:t>
            </a:r>
            <a:r>
              <a:rPr lang="en-US" sz="3200" i="1" dirty="0"/>
              <a:t> “Blessed are the merciful, for they shall receive mercy …”</a:t>
            </a:r>
            <a:r>
              <a:rPr lang="en-US" sz="3200" dirty="0"/>
              <a:t> </a:t>
            </a:r>
            <a:r>
              <a:rPr lang="en-US" sz="3200" b="1" dirty="0">
                <a:solidFill>
                  <a:srgbClr val="00B0F0"/>
                </a:solidFill>
              </a:rPr>
              <a:t>Matthew 5:7; cf. James 2:13</a:t>
            </a:r>
            <a:endParaRPr lang="en-US" sz="3200" dirty="0"/>
          </a:p>
          <a:p>
            <a:pPr eaLnBrk="1" hangingPunct="1">
              <a:buFontTx/>
              <a:buNone/>
              <a:defRPr/>
            </a:pPr>
            <a:r>
              <a:rPr lang="en-US" dirty="0"/>
              <a:t>D.	</a:t>
            </a:r>
            <a:r>
              <a:rPr lang="en-US" b="1" dirty="0"/>
              <a:t>We must forgive in order that we may be forgiven.</a:t>
            </a:r>
            <a:r>
              <a:rPr lang="en-US" dirty="0"/>
              <a:t> </a:t>
            </a:r>
            <a:r>
              <a:rPr lang="en-US" b="1" dirty="0">
                <a:solidFill>
                  <a:srgbClr val="00B0F0"/>
                </a:solidFill>
              </a:rPr>
              <a:t>Matthew 6:14-15; Mark 11:25</a:t>
            </a:r>
          </a:p>
          <a:p>
            <a:pPr lvl="1" eaLnBrk="1" hangingPunct="1">
              <a:buFontTx/>
              <a:buNone/>
              <a:defRPr/>
            </a:pPr>
            <a:r>
              <a:rPr lang="en-US" sz="3200" dirty="0"/>
              <a:t>God’s estimate of an unforgiving spirit is found in </a:t>
            </a:r>
            <a:r>
              <a:rPr lang="en-US" sz="3200" b="1" dirty="0">
                <a:solidFill>
                  <a:srgbClr val="00B0F0"/>
                </a:solidFill>
              </a:rPr>
              <a:t>Matthew 18:23-35</a:t>
            </a:r>
            <a:r>
              <a:rPr lang="en-US" sz="3200" dirty="0"/>
              <a:t>.</a:t>
            </a:r>
            <a:endParaRPr lang="en-US" sz="3200" b="1" dirty="0"/>
          </a:p>
          <a:p>
            <a:pPr lvl="1" eaLnBrk="1" hangingPunct="1">
              <a:buFontTx/>
              <a:buNone/>
              <a:defRPr/>
            </a:pPr>
            <a:endParaRPr lang="en-US" dirty="0"/>
          </a:p>
          <a:p>
            <a:pPr eaLnBrk="1" hangingPunct="1">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Effect transition="in" filter="fade">
                                      <p:cBhvr>
                                        <p:cTn id="14" dur="1000"/>
                                        <p:tgtEl>
                                          <p:spTgt spid="19459">
                                            <p:txEl>
                                              <p:pRg st="1" end="1"/>
                                            </p:txEl>
                                          </p:spTgt>
                                        </p:tgtEl>
                                      </p:cBhvr>
                                    </p:animEffect>
                                    <p:anim calcmode="lin" valueType="num">
                                      <p:cBhvr>
                                        <p:cTn id="15"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459">
                                            <p:txEl>
                                              <p:pRg st="2" end="2"/>
                                            </p:txEl>
                                          </p:spTgt>
                                        </p:tgtEl>
                                        <p:attrNameLst>
                                          <p:attrName>style.visibility</p:attrName>
                                        </p:attrNameLst>
                                      </p:cBhvr>
                                      <p:to>
                                        <p:strVal val="visible"/>
                                      </p:to>
                                    </p:set>
                                    <p:animEffect transition="in" filter="fade">
                                      <p:cBhvr>
                                        <p:cTn id="21" dur="1000"/>
                                        <p:tgtEl>
                                          <p:spTgt spid="19459">
                                            <p:txEl>
                                              <p:pRg st="2" end="2"/>
                                            </p:txEl>
                                          </p:spTgt>
                                        </p:tgtEl>
                                      </p:cBhvr>
                                    </p:animEffect>
                                    <p:anim calcmode="lin" valueType="num">
                                      <p:cBhvr>
                                        <p:cTn id="22" dur="10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94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459">
                                            <p:txEl>
                                              <p:pRg st="3" end="3"/>
                                            </p:txEl>
                                          </p:spTgt>
                                        </p:tgtEl>
                                        <p:attrNameLst>
                                          <p:attrName>style.visibility</p:attrName>
                                        </p:attrNameLst>
                                      </p:cBhvr>
                                      <p:to>
                                        <p:strVal val="visible"/>
                                      </p:to>
                                    </p:set>
                                    <p:animEffect transition="in" filter="fade">
                                      <p:cBhvr>
                                        <p:cTn id="28" dur="1000"/>
                                        <p:tgtEl>
                                          <p:spTgt spid="19459">
                                            <p:txEl>
                                              <p:pRg st="3" end="3"/>
                                            </p:txEl>
                                          </p:spTgt>
                                        </p:tgtEl>
                                      </p:cBhvr>
                                    </p:animEffect>
                                    <p:anim calcmode="lin" valueType="num">
                                      <p:cBhvr>
                                        <p:cTn id="29" dur="10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94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3D6FB24-1D91-FEA4-548A-F67832D412E6}"/>
              </a:ext>
            </a:extLst>
          </p:cNvPr>
          <p:cNvSpPr>
            <a:spLocks noGrp="1" noChangeArrowheads="1"/>
          </p:cNvSpPr>
          <p:nvPr>
            <p:ph type="title"/>
          </p:nvPr>
        </p:nvSpPr>
        <p:spPr/>
        <p:txBody>
          <a:bodyPr/>
          <a:lstStyle/>
          <a:p>
            <a:pPr eaLnBrk="1" hangingPunct="1">
              <a:defRPr/>
            </a:pPr>
            <a:r>
              <a:rPr lang="en-US" b="0" dirty="0"/>
              <a:t>IV.	</a:t>
            </a:r>
            <a:r>
              <a:rPr lang="en-US" b="0" u="sng" dirty="0"/>
              <a:t>WHY SHOULD I FORGIVE</a:t>
            </a:r>
            <a:r>
              <a:rPr lang="en-US" b="0" dirty="0"/>
              <a:t>?</a:t>
            </a:r>
            <a:endParaRPr lang="en-US" dirty="0"/>
          </a:p>
        </p:txBody>
      </p:sp>
      <p:sp>
        <p:nvSpPr>
          <p:cNvPr id="16387" name="Rectangle 3">
            <a:extLst>
              <a:ext uri="{FF2B5EF4-FFF2-40B4-BE49-F238E27FC236}">
                <a16:creationId xmlns:a16="http://schemas.microsoft.com/office/drawing/2014/main" id="{D941336F-B50B-5543-00E8-8DC2F85C1300}"/>
              </a:ext>
            </a:extLst>
          </p:cNvPr>
          <p:cNvSpPr>
            <a:spLocks noGrp="1" noChangeArrowheads="1"/>
          </p:cNvSpPr>
          <p:nvPr>
            <p:ph type="body" idx="1"/>
          </p:nvPr>
        </p:nvSpPr>
        <p:spPr>
          <a:xfrm>
            <a:off x="457200" y="1219200"/>
            <a:ext cx="8229600" cy="5486400"/>
          </a:xfrm>
        </p:spPr>
        <p:txBody>
          <a:bodyPr/>
          <a:lstStyle/>
          <a:p>
            <a:pPr eaLnBrk="1" hangingPunct="1">
              <a:buFontTx/>
              <a:buNone/>
              <a:defRPr/>
            </a:pPr>
            <a:r>
              <a:rPr lang="en-US" dirty="0"/>
              <a:t>E.	</a:t>
            </a:r>
            <a:r>
              <a:rPr lang="en-US" b="1" dirty="0"/>
              <a:t>Seeking peace requires it!</a:t>
            </a:r>
            <a:r>
              <a:rPr lang="en-US" dirty="0"/>
              <a:t> </a:t>
            </a:r>
            <a:r>
              <a:rPr lang="en-US" b="1" dirty="0">
                <a:solidFill>
                  <a:srgbClr val="00B0F0"/>
                </a:solidFill>
              </a:rPr>
              <a:t>Romans 14:19 </a:t>
            </a:r>
          </a:p>
          <a:p>
            <a:pPr eaLnBrk="1" hangingPunct="1">
              <a:buFontTx/>
              <a:buNone/>
              <a:defRPr/>
            </a:pPr>
            <a:endParaRPr lang="en-US" dirty="0"/>
          </a:p>
          <a:p>
            <a:pPr eaLnBrk="1" hangingPunct="1">
              <a:buFontTx/>
              <a:buNone/>
              <a:defRPr/>
            </a:pPr>
            <a:r>
              <a:rPr lang="en-US" dirty="0"/>
              <a:t>F.		</a:t>
            </a:r>
            <a:r>
              <a:rPr lang="en-US" b="1" dirty="0"/>
              <a:t>Love calls for it.</a:t>
            </a:r>
            <a:r>
              <a:rPr lang="en-US" dirty="0"/>
              <a:t> </a:t>
            </a:r>
            <a:r>
              <a:rPr lang="en-US" b="1" dirty="0">
                <a:solidFill>
                  <a:srgbClr val="00B0F0"/>
                </a:solidFill>
              </a:rPr>
              <a:t>cf. 1 Corinthians 13:4; </a:t>
            </a:r>
            <a:br>
              <a:rPr lang="en-US" b="1" dirty="0">
                <a:solidFill>
                  <a:srgbClr val="00B0F0"/>
                </a:solidFill>
              </a:rPr>
            </a:br>
            <a:r>
              <a:rPr lang="en-US" b="1" dirty="0">
                <a:solidFill>
                  <a:srgbClr val="00B0F0"/>
                </a:solidFill>
              </a:rPr>
              <a:t>	1 Peter 4:8</a:t>
            </a:r>
          </a:p>
          <a:p>
            <a:pPr eaLnBrk="1" hangingPunct="1">
              <a:buFontTx/>
              <a:buNone/>
              <a:defRPr/>
            </a:pPr>
            <a:endParaRPr lang="en-US" b="1" dirty="0"/>
          </a:p>
          <a:p>
            <a:pPr eaLnBrk="1" hangingPunct="1">
              <a:buFontTx/>
              <a:buNone/>
              <a:defRPr/>
            </a:pPr>
            <a:r>
              <a:rPr lang="en-US" dirty="0"/>
              <a:t>G.	</a:t>
            </a:r>
            <a:r>
              <a:rPr lang="en-US" b="1" dirty="0"/>
              <a:t>The Golden Rule demands it.</a:t>
            </a:r>
            <a:r>
              <a:rPr lang="en-US" dirty="0"/>
              <a:t> </a:t>
            </a:r>
            <a:br>
              <a:rPr lang="en-US" dirty="0"/>
            </a:br>
            <a:r>
              <a:rPr lang="en-US" dirty="0"/>
              <a:t>	</a:t>
            </a:r>
            <a:r>
              <a:rPr lang="en-US" b="1" dirty="0">
                <a:solidFill>
                  <a:srgbClr val="00B0F0"/>
                </a:solidFill>
              </a:rPr>
              <a:t>Matthew 7:12 </a:t>
            </a:r>
          </a:p>
          <a:p>
            <a:pPr eaLnBrk="1" hangingPunct="1">
              <a:buFontTx/>
              <a:buNone/>
              <a:defRPr/>
            </a:pPr>
            <a:endParaRPr lang="en-US" dirty="0"/>
          </a:p>
          <a:p>
            <a:pPr eaLnBrk="1" hangingPunct="1">
              <a:buFontTx/>
              <a:buNone/>
              <a:defRPr/>
            </a:pPr>
            <a:r>
              <a:rPr lang="en-US" dirty="0"/>
              <a:t>H.	</a:t>
            </a:r>
            <a:r>
              <a:rPr lang="en-US" b="1" dirty="0"/>
              <a:t>Forgiving others shows strength of 	character. </a:t>
            </a:r>
            <a:r>
              <a:rPr lang="en-US" b="1" dirty="0">
                <a:solidFill>
                  <a:srgbClr val="00B0F0"/>
                </a:solidFill>
              </a:rPr>
              <a:t>Romans 12:17-21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2" end="2"/>
                                            </p:txEl>
                                          </p:spTgt>
                                        </p:tgtEl>
                                        <p:attrNameLst>
                                          <p:attrName>style.visibility</p:attrName>
                                        </p:attrNameLst>
                                      </p:cBhvr>
                                      <p:to>
                                        <p:strVal val="visible"/>
                                      </p:to>
                                    </p:set>
                                    <p:animEffect transition="in" filter="fade">
                                      <p:cBhvr>
                                        <p:cTn id="14" dur="1000"/>
                                        <p:tgtEl>
                                          <p:spTgt spid="16387">
                                            <p:txEl>
                                              <p:pRg st="2" end="2"/>
                                            </p:txEl>
                                          </p:spTgt>
                                        </p:tgtEl>
                                      </p:cBhvr>
                                    </p:animEffect>
                                    <p:anim calcmode="lin" valueType="num">
                                      <p:cBhvr>
                                        <p:cTn id="15"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fade">
                                      <p:cBhvr>
                                        <p:cTn id="21" dur="1000"/>
                                        <p:tgtEl>
                                          <p:spTgt spid="16387">
                                            <p:txEl>
                                              <p:pRg st="4" end="4"/>
                                            </p:txEl>
                                          </p:spTgt>
                                        </p:tgtEl>
                                      </p:cBhvr>
                                    </p:animEffect>
                                    <p:anim calcmode="lin" valueType="num">
                                      <p:cBhvr>
                                        <p:cTn id="22"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6" end="6"/>
                                            </p:txEl>
                                          </p:spTgt>
                                        </p:tgtEl>
                                        <p:attrNameLst>
                                          <p:attrName>style.visibility</p:attrName>
                                        </p:attrNameLst>
                                      </p:cBhvr>
                                      <p:to>
                                        <p:strVal val="visible"/>
                                      </p:to>
                                    </p:set>
                                    <p:animEffect transition="in" filter="fade">
                                      <p:cBhvr>
                                        <p:cTn id="28" dur="1000"/>
                                        <p:tgtEl>
                                          <p:spTgt spid="16387">
                                            <p:txEl>
                                              <p:pRg st="6" end="6"/>
                                            </p:txEl>
                                          </p:spTgt>
                                        </p:tgtEl>
                                      </p:cBhvr>
                                    </p:animEffect>
                                    <p:anim calcmode="lin" valueType="num">
                                      <p:cBhvr>
                                        <p:cTn id="29"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6AACA12-FFE9-D226-3F42-0F861225185E}"/>
              </a:ext>
            </a:extLst>
          </p:cNvPr>
          <p:cNvSpPr>
            <a:spLocks noGrp="1" noChangeArrowheads="1"/>
          </p:cNvSpPr>
          <p:nvPr>
            <p:ph type="title"/>
          </p:nvPr>
        </p:nvSpPr>
        <p:spPr/>
        <p:txBody>
          <a:bodyPr/>
          <a:lstStyle/>
          <a:p>
            <a:pPr eaLnBrk="1" hangingPunct="1">
              <a:defRPr/>
            </a:pPr>
            <a:r>
              <a:rPr lang="en-US" sz="4000" b="0" dirty="0"/>
              <a:t>V.	</a:t>
            </a:r>
            <a:r>
              <a:rPr lang="en-US" sz="4000" b="0" u="sng" dirty="0"/>
              <a:t>OFTEN ASKED QUESTIONS ABOUT FORGIVENESS</a:t>
            </a:r>
            <a:r>
              <a:rPr lang="en-US" sz="4000" b="0" dirty="0"/>
              <a:t>:</a:t>
            </a:r>
            <a:endParaRPr lang="en-US" sz="4000" dirty="0"/>
          </a:p>
        </p:txBody>
      </p:sp>
      <p:sp>
        <p:nvSpPr>
          <p:cNvPr id="20483" name="Rectangle 3">
            <a:extLst>
              <a:ext uri="{FF2B5EF4-FFF2-40B4-BE49-F238E27FC236}">
                <a16:creationId xmlns:a16="http://schemas.microsoft.com/office/drawing/2014/main" id="{AB90AC97-A058-4E9A-7E3F-1F17D55DFF2C}"/>
              </a:ext>
            </a:extLst>
          </p:cNvPr>
          <p:cNvSpPr>
            <a:spLocks noGrp="1" noChangeArrowheads="1"/>
          </p:cNvSpPr>
          <p:nvPr>
            <p:ph type="body" idx="1"/>
          </p:nvPr>
        </p:nvSpPr>
        <p:spPr/>
        <p:txBody>
          <a:bodyPr/>
          <a:lstStyle/>
          <a:p>
            <a:pPr eaLnBrk="1" hangingPunct="1">
              <a:buFontTx/>
              <a:buNone/>
              <a:defRPr/>
            </a:pPr>
            <a:r>
              <a:rPr lang="en-US" dirty="0"/>
              <a:t>A.	Can the mind ever forget? Paul did not maintain a “hate list</a:t>
            </a:r>
            <a:r>
              <a:rPr lang="en-US" i="1" dirty="0"/>
              <a:t>.” </a:t>
            </a:r>
            <a:r>
              <a:rPr lang="en-US" dirty="0"/>
              <a:t>cf. </a:t>
            </a:r>
            <a:r>
              <a:rPr lang="en-US" b="1" dirty="0">
                <a:solidFill>
                  <a:srgbClr val="00B0F0"/>
                </a:solidFill>
              </a:rPr>
              <a:t>1 Corinthians 13:5  </a:t>
            </a:r>
            <a:r>
              <a:rPr lang="en-US" i="1" dirty="0"/>
              <a:t>“… does not take into account a wrong suffered …”</a:t>
            </a:r>
          </a:p>
          <a:p>
            <a:pPr lvl="1" eaLnBrk="1" hangingPunct="1">
              <a:buFontTx/>
              <a:buNone/>
              <a:defRPr/>
            </a:pPr>
            <a:r>
              <a:rPr lang="en-US" dirty="0"/>
              <a:t>1. 	We did when we were children.</a:t>
            </a:r>
          </a:p>
          <a:p>
            <a:pPr lvl="1" eaLnBrk="1" hangingPunct="1">
              <a:buFontTx/>
              <a:buNone/>
              <a:defRPr/>
            </a:pPr>
            <a:r>
              <a:rPr lang="en-US" dirty="0"/>
              <a:t>2. 	We do as parents with our children.</a:t>
            </a:r>
          </a:p>
          <a:p>
            <a:pPr lvl="1" eaLnBrk="1" hangingPunct="1">
              <a:buFontTx/>
              <a:buNone/>
              <a:defRPr/>
            </a:pPr>
            <a:r>
              <a:rPr lang="en-US" dirty="0"/>
              <a:t>3. 	We forget our own faults.</a:t>
            </a:r>
          </a:p>
          <a:p>
            <a:pPr marL="971550" lvl="1" indent="-514350" eaLnBrk="1" hangingPunct="1">
              <a:buFontTx/>
              <a:buAutoNum type="arabicPeriod" startAt="4"/>
              <a:defRPr/>
            </a:pPr>
            <a:r>
              <a:rPr lang="en-US" dirty="0"/>
              <a:t>God commands we do both – </a:t>
            </a:r>
            <a:r>
              <a:rPr lang="en-US" b="1" dirty="0">
                <a:solidFill>
                  <a:srgbClr val="00B0F0"/>
                </a:solidFill>
              </a:rPr>
              <a:t>Ephesians 4:32</a:t>
            </a:r>
          </a:p>
          <a:p>
            <a:pPr marL="971550" lvl="1" indent="-514350" eaLnBrk="1" hangingPunct="1">
              <a:buFontTx/>
              <a:buAutoNum type="arabicPeriod" startAt="4"/>
              <a:defRPr/>
            </a:pPr>
            <a:r>
              <a:rPr lang="en-US" dirty="0"/>
              <a:t>Love demands we do both – </a:t>
            </a:r>
            <a:r>
              <a:rPr lang="en-US" b="1" dirty="0">
                <a:solidFill>
                  <a:srgbClr val="00B0F0"/>
                </a:solidFill>
              </a:rPr>
              <a:t>1 Corinthians 13:4-5</a:t>
            </a:r>
          </a:p>
          <a:p>
            <a:pPr eaLnBrk="1" hangingPunct="1">
              <a:buFontTx/>
              <a:buNone/>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Effect transition="in" filter="fade">
                                      <p:cBhvr>
                                        <p:cTn id="28" dur="1000"/>
                                        <p:tgtEl>
                                          <p:spTgt spid="20483">
                                            <p:txEl>
                                              <p:pRg st="3" end="3"/>
                                            </p:txEl>
                                          </p:spTgt>
                                        </p:tgtEl>
                                      </p:cBhvr>
                                    </p:animEffect>
                                    <p:anim calcmode="lin" valueType="num">
                                      <p:cBhvr>
                                        <p:cTn id="29"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fade">
                                      <p:cBhvr>
                                        <p:cTn id="35" dur="1000"/>
                                        <p:tgtEl>
                                          <p:spTgt spid="20483">
                                            <p:txEl>
                                              <p:pRg st="4" end="4"/>
                                            </p:txEl>
                                          </p:spTgt>
                                        </p:tgtEl>
                                      </p:cBhvr>
                                    </p:animEffect>
                                    <p:anim calcmode="lin" valueType="num">
                                      <p:cBhvr>
                                        <p:cTn id="36"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483">
                                            <p:txEl>
                                              <p:pRg st="5" end="5"/>
                                            </p:txEl>
                                          </p:spTgt>
                                        </p:tgtEl>
                                        <p:attrNameLst>
                                          <p:attrName>style.visibility</p:attrName>
                                        </p:attrNameLst>
                                      </p:cBhvr>
                                      <p:to>
                                        <p:strVal val="visible"/>
                                      </p:to>
                                    </p:set>
                                    <p:animEffect transition="in" filter="fade">
                                      <p:cBhvr>
                                        <p:cTn id="42" dur="1000"/>
                                        <p:tgtEl>
                                          <p:spTgt spid="20483">
                                            <p:txEl>
                                              <p:pRg st="5" end="5"/>
                                            </p:txEl>
                                          </p:spTgt>
                                        </p:tgtEl>
                                      </p:cBhvr>
                                    </p:animEffect>
                                    <p:anim calcmode="lin" valueType="num">
                                      <p:cBhvr>
                                        <p:cTn id="43" dur="1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48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023E729-1E53-D2DF-636E-C5E7F6BB0E98}"/>
              </a:ext>
            </a:extLst>
          </p:cNvPr>
          <p:cNvSpPr>
            <a:spLocks noGrp="1" noChangeArrowheads="1"/>
          </p:cNvSpPr>
          <p:nvPr>
            <p:ph type="title"/>
          </p:nvPr>
        </p:nvSpPr>
        <p:spPr/>
        <p:txBody>
          <a:bodyPr/>
          <a:lstStyle/>
          <a:p>
            <a:pPr eaLnBrk="1" hangingPunct="1">
              <a:defRPr/>
            </a:pPr>
            <a:r>
              <a:rPr lang="en-US" sz="4000" b="0" dirty="0"/>
              <a:t>V.	</a:t>
            </a:r>
            <a:r>
              <a:rPr lang="en-US" sz="4000" b="0" u="sng" dirty="0"/>
              <a:t>OFTEN ASKED QUESTIONS ABOUT FORGIVENESS</a:t>
            </a:r>
            <a:r>
              <a:rPr lang="en-US" sz="4000" b="0" dirty="0"/>
              <a:t>:</a:t>
            </a:r>
            <a:endParaRPr lang="en-US" sz="4000" dirty="0"/>
          </a:p>
        </p:txBody>
      </p:sp>
      <p:sp>
        <p:nvSpPr>
          <p:cNvPr id="21507" name="Rectangle 3">
            <a:extLst>
              <a:ext uri="{FF2B5EF4-FFF2-40B4-BE49-F238E27FC236}">
                <a16:creationId xmlns:a16="http://schemas.microsoft.com/office/drawing/2014/main" id="{05773427-0E90-08E3-68D4-B1E41DC4EEE2}"/>
              </a:ext>
            </a:extLst>
          </p:cNvPr>
          <p:cNvSpPr>
            <a:spLocks noGrp="1" noChangeArrowheads="1"/>
          </p:cNvSpPr>
          <p:nvPr>
            <p:ph type="body" idx="1"/>
          </p:nvPr>
        </p:nvSpPr>
        <p:spPr/>
        <p:txBody>
          <a:bodyPr/>
          <a:lstStyle/>
          <a:p>
            <a:pPr eaLnBrk="1" hangingPunct="1">
              <a:buFontTx/>
              <a:buNone/>
              <a:defRPr/>
            </a:pPr>
            <a:r>
              <a:rPr lang="en-US" dirty="0"/>
              <a:t>B.		How often must I forgive? </a:t>
            </a:r>
            <a:br>
              <a:rPr lang="en-US" dirty="0"/>
            </a:br>
            <a:r>
              <a:rPr lang="en-US" b="1" dirty="0">
                <a:solidFill>
                  <a:srgbClr val="00B0F0"/>
                </a:solidFill>
              </a:rPr>
              <a:t>Matthew 18:21-22; Luke 17:3-4</a:t>
            </a:r>
            <a:endParaRPr lang="en-US" dirty="0"/>
          </a:p>
          <a:p>
            <a:pPr eaLnBrk="1" hangingPunct="1">
              <a:buFontTx/>
              <a:buNone/>
              <a:defRPr/>
            </a:pPr>
            <a:r>
              <a:rPr lang="en-US" dirty="0"/>
              <a:t>	1. 	Not a matter of arithmetic – but of love for my brother!</a:t>
            </a:r>
          </a:p>
          <a:p>
            <a:pPr lvl="2" eaLnBrk="1" hangingPunct="1">
              <a:buFontTx/>
              <a:buNone/>
              <a:defRPr/>
            </a:pPr>
            <a:r>
              <a:rPr lang="en-US" sz="3200" dirty="0"/>
              <a:t>a. We must forgive, if need be, seven times in one day or “seventy times seven.” Not just 490 times, but as often as he repents, I must be willing to forgive.</a:t>
            </a:r>
          </a:p>
          <a:p>
            <a:pPr eaLnBrk="1" hangingPunct="1">
              <a:buFontTx/>
              <a:buNone/>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7">
                                            <p:txEl>
                                              <p:pRg st="2" end="2"/>
                                            </p:txEl>
                                          </p:spTgt>
                                        </p:tgtEl>
                                        <p:attrNameLst>
                                          <p:attrName>style.visibility</p:attrName>
                                        </p:attrNameLst>
                                      </p:cBhvr>
                                      <p:to>
                                        <p:strVal val="visible"/>
                                      </p:to>
                                    </p:set>
                                    <p:animEffect transition="in" filter="fade">
                                      <p:cBhvr>
                                        <p:cTn id="21" dur="1000"/>
                                        <p:tgtEl>
                                          <p:spTgt spid="21507">
                                            <p:txEl>
                                              <p:pRg st="2" end="2"/>
                                            </p:txEl>
                                          </p:spTgt>
                                        </p:tgtEl>
                                      </p:cBhvr>
                                    </p:animEffect>
                                    <p:anim calcmode="lin" valueType="num">
                                      <p:cBhvr>
                                        <p:cTn id="22"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71F24FE-F6CE-8B75-BF1B-A01E7755DC1F}"/>
              </a:ext>
            </a:extLst>
          </p:cNvPr>
          <p:cNvSpPr>
            <a:spLocks noGrp="1" noChangeArrowheads="1"/>
          </p:cNvSpPr>
          <p:nvPr>
            <p:ph type="title"/>
          </p:nvPr>
        </p:nvSpPr>
        <p:spPr/>
        <p:txBody>
          <a:bodyPr/>
          <a:lstStyle/>
          <a:p>
            <a:pPr eaLnBrk="1" hangingPunct="1">
              <a:defRPr/>
            </a:pPr>
            <a:r>
              <a:rPr lang="en-US" sz="4000" b="0" dirty="0"/>
              <a:t>V.	</a:t>
            </a:r>
            <a:r>
              <a:rPr lang="en-US" sz="4000" b="0" u="sng" dirty="0"/>
              <a:t>OFTEN ASKED QUESTIONS ABOUT FORGIVENESS</a:t>
            </a:r>
            <a:r>
              <a:rPr lang="en-US" sz="4000" b="0" dirty="0"/>
              <a:t>:</a:t>
            </a:r>
            <a:endParaRPr lang="en-US" sz="4000" dirty="0"/>
          </a:p>
        </p:txBody>
      </p:sp>
      <p:sp>
        <p:nvSpPr>
          <p:cNvPr id="22531" name="Rectangle 3">
            <a:extLst>
              <a:ext uri="{FF2B5EF4-FFF2-40B4-BE49-F238E27FC236}">
                <a16:creationId xmlns:a16="http://schemas.microsoft.com/office/drawing/2014/main" id="{3FF0EA54-E4B0-D952-5930-6530510BF608}"/>
              </a:ext>
            </a:extLst>
          </p:cNvPr>
          <p:cNvSpPr>
            <a:spLocks noGrp="1" noChangeArrowheads="1"/>
          </p:cNvSpPr>
          <p:nvPr>
            <p:ph type="body" idx="1"/>
          </p:nvPr>
        </p:nvSpPr>
        <p:spPr>
          <a:xfrm>
            <a:off x="457200" y="1600200"/>
            <a:ext cx="8229600" cy="5181600"/>
          </a:xfrm>
        </p:spPr>
        <p:txBody>
          <a:bodyPr/>
          <a:lstStyle/>
          <a:p>
            <a:pPr eaLnBrk="1" hangingPunct="1">
              <a:buFontTx/>
              <a:buNone/>
              <a:defRPr/>
            </a:pPr>
            <a:r>
              <a:rPr lang="en-US" dirty="0"/>
              <a:t>C. 	What if the offender does not ask for my forgiveness?</a:t>
            </a:r>
          </a:p>
          <a:p>
            <a:pPr lvl="1" eaLnBrk="1" hangingPunct="1">
              <a:buFontTx/>
              <a:buNone/>
              <a:defRPr/>
            </a:pPr>
            <a:r>
              <a:rPr lang="en-US" dirty="0"/>
              <a:t>1. 	Jesus on the cross. </a:t>
            </a:r>
            <a:r>
              <a:rPr lang="en-US" b="1" dirty="0">
                <a:solidFill>
                  <a:srgbClr val="00B0F0"/>
                </a:solidFill>
              </a:rPr>
              <a:t>Luke 23:34 </a:t>
            </a:r>
            <a:br>
              <a:rPr lang="en-US" dirty="0"/>
            </a:br>
            <a:r>
              <a:rPr lang="en-US" dirty="0"/>
              <a:t>Did this give them forgiveness?</a:t>
            </a:r>
          </a:p>
          <a:p>
            <a:pPr lvl="1" eaLnBrk="1" hangingPunct="1">
              <a:buFontTx/>
              <a:buNone/>
              <a:defRPr/>
            </a:pPr>
            <a:r>
              <a:rPr lang="en-US" dirty="0"/>
              <a:t>			</a:t>
            </a:r>
            <a:r>
              <a:rPr lang="en-US" b="1" dirty="0"/>
              <a:t>Of course not – it was conditioned upon their repentance! </a:t>
            </a:r>
            <a:r>
              <a:rPr lang="en-US" b="1" dirty="0">
                <a:solidFill>
                  <a:srgbClr val="00B0F0"/>
                </a:solidFill>
              </a:rPr>
              <a:t>Acts 2:36-38; 1 John 1:9</a:t>
            </a:r>
            <a:endParaRPr lang="en-US" b="1" dirty="0"/>
          </a:p>
          <a:p>
            <a:pPr marL="971550" lvl="1" indent="-514350" eaLnBrk="1" hangingPunct="1">
              <a:buFontTx/>
              <a:buAutoNum type="arabicPeriod" startAt="2"/>
              <a:defRPr/>
            </a:pPr>
            <a:r>
              <a:rPr lang="en-US" dirty="0"/>
              <a:t>Do not be a hypocritical judge. </a:t>
            </a:r>
            <a:r>
              <a:rPr lang="en-US" b="1" dirty="0">
                <a:solidFill>
                  <a:srgbClr val="00B0F0"/>
                </a:solidFill>
              </a:rPr>
              <a:t>Romans 2:1-4</a:t>
            </a:r>
          </a:p>
          <a:p>
            <a:pPr marL="971550" lvl="1" indent="-514350" eaLnBrk="1" hangingPunct="1">
              <a:buFontTx/>
              <a:buAutoNum type="arabicPeriod" startAt="2"/>
              <a:defRPr/>
            </a:pPr>
            <a:r>
              <a:rPr lang="en-US" dirty="0"/>
              <a:t>Do not be vindictive. </a:t>
            </a:r>
            <a:r>
              <a:rPr lang="en-US" b="1" dirty="0">
                <a:solidFill>
                  <a:srgbClr val="00B0F0"/>
                </a:solidFill>
              </a:rPr>
              <a:t>Romans 12:17</a:t>
            </a:r>
          </a:p>
          <a:p>
            <a:pPr lvl="1" eaLnBrk="1" hangingPunct="1">
              <a:buFontTx/>
              <a:buNone/>
              <a:defRPr/>
            </a:pPr>
            <a:r>
              <a:rPr lang="en-US" dirty="0"/>
              <a:t>4. 	One who does not repent has no Godly sorrow for his sin. 	cf. </a:t>
            </a:r>
            <a:r>
              <a:rPr lang="en-US" b="1" dirty="0">
                <a:solidFill>
                  <a:srgbClr val="00B0F0"/>
                </a:solidFill>
              </a:rPr>
              <a:t>2 Corinthians 7:10</a:t>
            </a:r>
          </a:p>
          <a:p>
            <a:pPr eaLnBrk="1" hangingPunct="1">
              <a:buFontTx/>
              <a:buNone/>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2" end="2"/>
                                            </p:txEl>
                                          </p:spTgt>
                                        </p:tgtEl>
                                        <p:attrNameLst>
                                          <p:attrName>style.visibility</p:attrName>
                                        </p:attrNameLst>
                                      </p:cBhvr>
                                      <p:to>
                                        <p:strVal val="visible"/>
                                      </p:to>
                                    </p:set>
                                    <p:animEffect transition="in" filter="fade">
                                      <p:cBhvr>
                                        <p:cTn id="21" dur="1000"/>
                                        <p:tgtEl>
                                          <p:spTgt spid="22531">
                                            <p:txEl>
                                              <p:pRg st="2" end="2"/>
                                            </p:txEl>
                                          </p:spTgt>
                                        </p:tgtEl>
                                      </p:cBhvr>
                                    </p:animEffect>
                                    <p:anim calcmode="lin" valueType="num">
                                      <p:cBhvr>
                                        <p:cTn id="22"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531">
                                            <p:txEl>
                                              <p:pRg st="3" end="3"/>
                                            </p:txEl>
                                          </p:spTgt>
                                        </p:tgtEl>
                                        <p:attrNameLst>
                                          <p:attrName>style.visibility</p:attrName>
                                        </p:attrNameLst>
                                      </p:cBhvr>
                                      <p:to>
                                        <p:strVal val="visible"/>
                                      </p:to>
                                    </p:set>
                                    <p:animEffect transition="in" filter="fade">
                                      <p:cBhvr>
                                        <p:cTn id="28" dur="1000"/>
                                        <p:tgtEl>
                                          <p:spTgt spid="22531">
                                            <p:txEl>
                                              <p:pRg st="3" end="3"/>
                                            </p:txEl>
                                          </p:spTgt>
                                        </p:tgtEl>
                                      </p:cBhvr>
                                    </p:animEffect>
                                    <p:anim calcmode="lin" valueType="num">
                                      <p:cBhvr>
                                        <p:cTn id="29"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2531">
                                            <p:txEl>
                                              <p:pRg st="4" end="4"/>
                                            </p:txEl>
                                          </p:spTgt>
                                        </p:tgtEl>
                                        <p:attrNameLst>
                                          <p:attrName>style.visibility</p:attrName>
                                        </p:attrNameLst>
                                      </p:cBhvr>
                                      <p:to>
                                        <p:strVal val="visible"/>
                                      </p:to>
                                    </p:set>
                                    <p:animEffect transition="in" filter="fade">
                                      <p:cBhvr>
                                        <p:cTn id="35" dur="1000"/>
                                        <p:tgtEl>
                                          <p:spTgt spid="22531">
                                            <p:txEl>
                                              <p:pRg st="4" end="4"/>
                                            </p:txEl>
                                          </p:spTgt>
                                        </p:tgtEl>
                                      </p:cBhvr>
                                    </p:animEffect>
                                    <p:anim calcmode="lin" valueType="num">
                                      <p:cBhvr>
                                        <p:cTn id="36"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2531">
                                            <p:txEl>
                                              <p:pRg st="5" end="5"/>
                                            </p:txEl>
                                          </p:spTgt>
                                        </p:tgtEl>
                                        <p:attrNameLst>
                                          <p:attrName>style.visibility</p:attrName>
                                        </p:attrNameLst>
                                      </p:cBhvr>
                                      <p:to>
                                        <p:strVal val="visible"/>
                                      </p:to>
                                    </p:set>
                                    <p:animEffect transition="in" filter="fade">
                                      <p:cBhvr>
                                        <p:cTn id="42" dur="1000"/>
                                        <p:tgtEl>
                                          <p:spTgt spid="22531">
                                            <p:txEl>
                                              <p:pRg st="5" end="5"/>
                                            </p:txEl>
                                          </p:spTgt>
                                        </p:tgtEl>
                                      </p:cBhvr>
                                    </p:animEffect>
                                    <p:anim calcmode="lin" valueType="num">
                                      <p:cBhvr>
                                        <p:cTn id="43" dur="1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253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329F542-4469-4A2D-CF0F-1648256128DA}"/>
              </a:ext>
            </a:extLst>
          </p:cNvPr>
          <p:cNvSpPr>
            <a:spLocks noGrp="1" noChangeArrowheads="1"/>
          </p:cNvSpPr>
          <p:nvPr>
            <p:ph type="title"/>
          </p:nvPr>
        </p:nvSpPr>
        <p:spPr/>
        <p:txBody>
          <a:bodyPr/>
          <a:lstStyle/>
          <a:p>
            <a:pPr eaLnBrk="1" hangingPunct="1">
              <a:defRPr/>
            </a:pPr>
            <a:r>
              <a:rPr lang="en-US" sz="4000" b="0" dirty="0"/>
              <a:t>V.	</a:t>
            </a:r>
            <a:r>
              <a:rPr lang="en-US" sz="4000" b="0" u="sng" dirty="0"/>
              <a:t>OFTEN ASKED QUESTIONS ABOUT FORGIVENESS</a:t>
            </a:r>
            <a:r>
              <a:rPr lang="en-US" sz="4000" b="0" dirty="0"/>
              <a:t>:</a:t>
            </a:r>
            <a:endParaRPr lang="en-US" sz="4000" dirty="0"/>
          </a:p>
        </p:txBody>
      </p:sp>
      <p:sp>
        <p:nvSpPr>
          <p:cNvPr id="23555" name="Rectangle 3">
            <a:extLst>
              <a:ext uri="{FF2B5EF4-FFF2-40B4-BE49-F238E27FC236}">
                <a16:creationId xmlns:a16="http://schemas.microsoft.com/office/drawing/2014/main" id="{7E9F3FDA-416F-D3FA-D831-A8B67E72083D}"/>
              </a:ext>
            </a:extLst>
          </p:cNvPr>
          <p:cNvSpPr>
            <a:spLocks noGrp="1" noChangeArrowheads="1"/>
          </p:cNvSpPr>
          <p:nvPr>
            <p:ph type="body" idx="1"/>
          </p:nvPr>
        </p:nvSpPr>
        <p:spPr>
          <a:xfrm>
            <a:off x="457200" y="1600200"/>
            <a:ext cx="8229600" cy="5105400"/>
          </a:xfrm>
        </p:spPr>
        <p:txBody>
          <a:bodyPr/>
          <a:lstStyle/>
          <a:p>
            <a:pPr eaLnBrk="1" hangingPunct="1">
              <a:buFontTx/>
              <a:buNone/>
              <a:defRPr/>
            </a:pPr>
            <a:r>
              <a:rPr lang="en-US" dirty="0"/>
              <a:t>D.	How should we forgive one another? </a:t>
            </a:r>
          </a:p>
          <a:p>
            <a:pPr marL="971550" lvl="1" indent="-514350" eaLnBrk="1" hangingPunct="1">
              <a:buFontTx/>
              <a:buAutoNum type="arabicPeriod"/>
              <a:defRPr/>
            </a:pPr>
            <a:r>
              <a:rPr lang="en-US" i="1" dirty="0"/>
              <a:t>“… from the heart.”</a:t>
            </a:r>
            <a:r>
              <a:rPr lang="en-US" dirty="0"/>
              <a:t> </a:t>
            </a:r>
            <a:r>
              <a:rPr lang="en-US" b="1" dirty="0">
                <a:solidFill>
                  <a:srgbClr val="00B0F0"/>
                </a:solidFill>
              </a:rPr>
              <a:t>Matthew 18:35</a:t>
            </a:r>
            <a:r>
              <a:rPr lang="en-US" dirty="0"/>
              <a:t>. Fully and completely. The same as God in Christ forgives us.</a:t>
            </a:r>
          </a:p>
          <a:p>
            <a:pPr marL="971550" lvl="1" indent="-514350" eaLnBrk="1" hangingPunct="1">
              <a:buFontTx/>
              <a:buAutoNum type="arabicPeriod"/>
              <a:defRPr/>
            </a:pPr>
            <a:endParaRPr lang="en-US" dirty="0"/>
          </a:p>
          <a:p>
            <a:pPr marL="457200" lvl="1" indent="0" algn="ctr" eaLnBrk="1" hangingPunct="1">
              <a:buNone/>
              <a:defRPr/>
            </a:pPr>
            <a:r>
              <a:rPr lang="en-US" sz="4400" i="1" dirty="0"/>
              <a:t>“Be kind to one another, tender-hearted, forgiving each other, just as God in Christ also has forgiven you</a:t>
            </a:r>
            <a:r>
              <a:rPr lang="en-US" sz="4400" dirty="0"/>
              <a:t>.” </a:t>
            </a:r>
            <a:r>
              <a:rPr lang="en-US" sz="4400" b="1" dirty="0">
                <a:solidFill>
                  <a:srgbClr val="00B0F0"/>
                </a:solidFill>
              </a:rPr>
              <a:t>Ephesians 4:32</a:t>
            </a:r>
          </a:p>
          <a:p>
            <a:pPr eaLnBrk="1" hangingPunct="1">
              <a:buFontTx/>
              <a:buNone/>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Effect transition="in" filter="fade">
                                      <p:cBhvr>
                                        <p:cTn id="14" dur="1000"/>
                                        <p:tgtEl>
                                          <p:spTgt spid="23555">
                                            <p:txEl>
                                              <p:pRg st="1" end="1"/>
                                            </p:txEl>
                                          </p:spTgt>
                                        </p:tgtEl>
                                      </p:cBhvr>
                                    </p:animEffect>
                                    <p:anim calcmode="lin" valueType="num">
                                      <p:cBhvr>
                                        <p:cTn id="15"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5">
                                            <p:txEl>
                                              <p:pRg st="3" end="3"/>
                                            </p:txEl>
                                          </p:spTgt>
                                        </p:tgtEl>
                                        <p:attrNameLst>
                                          <p:attrName>style.visibility</p:attrName>
                                        </p:attrNameLst>
                                      </p:cBhvr>
                                      <p:to>
                                        <p:strVal val="visible"/>
                                      </p:to>
                                    </p:set>
                                    <p:animEffect transition="in" filter="fade">
                                      <p:cBhvr>
                                        <p:cTn id="21" dur="1000"/>
                                        <p:tgtEl>
                                          <p:spTgt spid="23555">
                                            <p:txEl>
                                              <p:pRg st="3" end="3"/>
                                            </p:txEl>
                                          </p:spTgt>
                                        </p:tgtEl>
                                      </p:cBhvr>
                                    </p:animEffect>
                                    <p:anim calcmode="lin" valueType="num">
                                      <p:cBhvr>
                                        <p:cTn id="22"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355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225291-C993-A858-6EA0-AE561AE5328B}"/>
              </a:ext>
            </a:extLst>
          </p:cNvPr>
          <p:cNvSpPr>
            <a:spLocks noGrp="1" noChangeArrowheads="1"/>
          </p:cNvSpPr>
          <p:nvPr>
            <p:ph type="title"/>
          </p:nvPr>
        </p:nvSpPr>
        <p:spPr/>
        <p:txBody>
          <a:bodyPr/>
          <a:lstStyle/>
          <a:p>
            <a:pPr eaLnBrk="1" hangingPunct="1">
              <a:defRPr/>
            </a:pPr>
            <a:r>
              <a:rPr lang="en-US" sz="4000" b="0" dirty="0"/>
              <a:t>V.	</a:t>
            </a:r>
            <a:r>
              <a:rPr lang="en-US" sz="4000" b="0" u="sng" dirty="0"/>
              <a:t>OFTEN ASKED QUESTIONS ABOUT FORGIVENESS</a:t>
            </a:r>
            <a:r>
              <a:rPr lang="en-US" sz="4000" b="0" dirty="0"/>
              <a:t>:</a:t>
            </a:r>
            <a:endParaRPr lang="en-US" sz="4000" dirty="0"/>
          </a:p>
        </p:txBody>
      </p:sp>
      <p:sp>
        <p:nvSpPr>
          <p:cNvPr id="24579" name="Rectangle 3">
            <a:extLst>
              <a:ext uri="{FF2B5EF4-FFF2-40B4-BE49-F238E27FC236}">
                <a16:creationId xmlns:a16="http://schemas.microsoft.com/office/drawing/2014/main" id="{0C5EAC9B-4E53-2F96-101F-266CAABB060E}"/>
              </a:ext>
            </a:extLst>
          </p:cNvPr>
          <p:cNvSpPr>
            <a:spLocks noGrp="1" noChangeArrowheads="1"/>
          </p:cNvSpPr>
          <p:nvPr>
            <p:ph type="body" idx="1"/>
          </p:nvPr>
        </p:nvSpPr>
        <p:spPr/>
        <p:txBody>
          <a:bodyPr/>
          <a:lstStyle/>
          <a:p>
            <a:pPr eaLnBrk="1" hangingPunct="1">
              <a:buFontTx/>
              <a:buNone/>
              <a:defRPr/>
            </a:pPr>
            <a:r>
              <a:rPr lang="en-US" sz="2800" dirty="0"/>
              <a:t>E.	 How do we learn and cultivate true forgiveness?</a:t>
            </a:r>
          </a:p>
          <a:p>
            <a:pPr lvl="1" eaLnBrk="1" hangingPunct="1">
              <a:buFontTx/>
              <a:buNone/>
              <a:defRPr/>
            </a:pPr>
            <a:r>
              <a:rPr lang="en-US" sz="2400" dirty="0"/>
              <a:t>		1. 	Physically, to refuse can lead to health and 			stress problems.</a:t>
            </a:r>
          </a:p>
          <a:p>
            <a:pPr lvl="1" eaLnBrk="1" hangingPunct="1">
              <a:buFontTx/>
              <a:buNone/>
              <a:defRPr/>
            </a:pPr>
            <a:r>
              <a:rPr lang="en-US" sz="2400" dirty="0"/>
              <a:t>		2. 	Spiritually, to refuse can cause malice, wrath, 			jealousy, and separate us from God.</a:t>
            </a:r>
          </a:p>
          <a:p>
            <a:pPr lvl="1" eaLnBrk="1" hangingPunct="1">
              <a:buFontTx/>
              <a:buNone/>
              <a:defRPr/>
            </a:pPr>
            <a:r>
              <a:rPr lang="en-US" sz="2400" dirty="0"/>
              <a:t>		3. 	Remember how greatly God has forgiven us! 			– </a:t>
            </a:r>
            <a:r>
              <a:rPr lang="en-US" sz="2400" b="1" dirty="0">
                <a:solidFill>
                  <a:srgbClr val="00B0F0"/>
                </a:solidFill>
              </a:rPr>
              <a:t>Romans 5:6-9</a:t>
            </a:r>
          </a:p>
          <a:p>
            <a:pPr lvl="1" eaLnBrk="1" hangingPunct="1">
              <a:buFontTx/>
              <a:buNone/>
              <a:defRPr/>
            </a:pPr>
            <a:r>
              <a:rPr lang="en-US" sz="2400" dirty="0"/>
              <a:t>		4. 	Ask God to assist and help us.</a:t>
            </a:r>
          </a:p>
          <a:p>
            <a:pPr lvl="1" eaLnBrk="1" hangingPunct="1">
              <a:buFontTx/>
              <a:buNone/>
              <a:defRPr/>
            </a:pPr>
            <a:r>
              <a:rPr lang="en-US" sz="2400" dirty="0"/>
              <a:t>		5. 	Practice by praying for the offender. 				– </a:t>
            </a:r>
            <a:r>
              <a:rPr lang="en-US" sz="2400" b="1" dirty="0">
                <a:solidFill>
                  <a:srgbClr val="00B0F0"/>
                </a:solidFill>
              </a:rPr>
              <a:t>Matthew 5:43-45</a:t>
            </a:r>
          </a:p>
          <a:p>
            <a:pPr lvl="1" eaLnBrk="1" hangingPunct="1">
              <a:buFontTx/>
              <a:buNone/>
              <a:defRPr/>
            </a:pPr>
            <a:r>
              <a:rPr lang="en-US" sz="2400" dirty="0"/>
              <a:t>		6. 	Develop an understanding heart – </a:t>
            </a:r>
            <a:r>
              <a:rPr lang="en-US" sz="2400" b="1" dirty="0">
                <a:solidFill>
                  <a:srgbClr val="00B0F0"/>
                </a:solidFill>
              </a:rPr>
              <a:t>Proverbs 8:5</a:t>
            </a:r>
            <a:r>
              <a:rPr lang="en-US" sz="2400" dirty="0"/>
              <a:t>.</a:t>
            </a:r>
          </a:p>
          <a:p>
            <a:pPr lvl="1" eaLnBrk="1" hangingPunct="1">
              <a:buFontTx/>
              <a:buNone/>
              <a:defRPr/>
            </a:pPr>
            <a:r>
              <a:rPr lang="en-US" sz="2400" dirty="0"/>
              <a:t>		7. 	Cultivate compassion and mercy – </a:t>
            </a:r>
            <a:r>
              <a:rPr lang="en-US" sz="2400" b="1" dirty="0">
                <a:solidFill>
                  <a:srgbClr val="00B0F0"/>
                </a:solidFill>
              </a:rPr>
              <a:t>Matthew 5:7</a:t>
            </a:r>
            <a:r>
              <a:rPr lang="en-US" sz="240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anim calcmode="lin" valueType="num">
                                      <p:cBhvr>
                                        <p:cTn id="8" dur="1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579">
                                            <p:txEl>
                                              <p:pRg st="1" end="1"/>
                                            </p:txEl>
                                          </p:spTgt>
                                        </p:tgtEl>
                                        <p:attrNameLst>
                                          <p:attrName>style.visibility</p:attrName>
                                        </p:attrNameLst>
                                      </p:cBhvr>
                                      <p:to>
                                        <p:strVal val="visible"/>
                                      </p:to>
                                    </p:set>
                                    <p:animEffect transition="in" filter="fade">
                                      <p:cBhvr>
                                        <p:cTn id="14" dur="1000"/>
                                        <p:tgtEl>
                                          <p:spTgt spid="24579">
                                            <p:txEl>
                                              <p:pRg st="1" end="1"/>
                                            </p:txEl>
                                          </p:spTgt>
                                        </p:tgtEl>
                                      </p:cBhvr>
                                    </p:animEffect>
                                    <p:anim calcmode="lin" valueType="num">
                                      <p:cBhvr>
                                        <p:cTn id="15" dur="1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45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579">
                                            <p:txEl>
                                              <p:pRg st="2" end="2"/>
                                            </p:txEl>
                                          </p:spTgt>
                                        </p:tgtEl>
                                        <p:attrNameLst>
                                          <p:attrName>style.visibility</p:attrName>
                                        </p:attrNameLst>
                                      </p:cBhvr>
                                      <p:to>
                                        <p:strVal val="visible"/>
                                      </p:to>
                                    </p:set>
                                    <p:animEffect transition="in" filter="fade">
                                      <p:cBhvr>
                                        <p:cTn id="21" dur="1000"/>
                                        <p:tgtEl>
                                          <p:spTgt spid="24579">
                                            <p:txEl>
                                              <p:pRg st="2" end="2"/>
                                            </p:txEl>
                                          </p:spTgt>
                                        </p:tgtEl>
                                      </p:cBhvr>
                                    </p:animEffect>
                                    <p:anim calcmode="lin" valueType="num">
                                      <p:cBhvr>
                                        <p:cTn id="22"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45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4579">
                                            <p:txEl>
                                              <p:pRg st="3" end="3"/>
                                            </p:txEl>
                                          </p:spTgt>
                                        </p:tgtEl>
                                        <p:attrNameLst>
                                          <p:attrName>style.visibility</p:attrName>
                                        </p:attrNameLst>
                                      </p:cBhvr>
                                      <p:to>
                                        <p:strVal val="visible"/>
                                      </p:to>
                                    </p:set>
                                    <p:animEffect transition="in" filter="fade">
                                      <p:cBhvr>
                                        <p:cTn id="28" dur="1000"/>
                                        <p:tgtEl>
                                          <p:spTgt spid="24579">
                                            <p:txEl>
                                              <p:pRg st="3" end="3"/>
                                            </p:txEl>
                                          </p:spTgt>
                                        </p:tgtEl>
                                      </p:cBhvr>
                                    </p:animEffect>
                                    <p:anim calcmode="lin" valueType="num">
                                      <p:cBhvr>
                                        <p:cTn id="29" dur="10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45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4579">
                                            <p:txEl>
                                              <p:pRg st="4" end="4"/>
                                            </p:txEl>
                                          </p:spTgt>
                                        </p:tgtEl>
                                        <p:attrNameLst>
                                          <p:attrName>style.visibility</p:attrName>
                                        </p:attrNameLst>
                                      </p:cBhvr>
                                      <p:to>
                                        <p:strVal val="visible"/>
                                      </p:to>
                                    </p:set>
                                    <p:animEffect transition="in" filter="fade">
                                      <p:cBhvr>
                                        <p:cTn id="35" dur="1000"/>
                                        <p:tgtEl>
                                          <p:spTgt spid="24579">
                                            <p:txEl>
                                              <p:pRg st="4" end="4"/>
                                            </p:txEl>
                                          </p:spTgt>
                                        </p:tgtEl>
                                      </p:cBhvr>
                                    </p:animEffect>
                                    <p:anim calcmode="lin" valueType="num">
                                      <p:cBhvr>
                                        <p:cTn id="36" dur="10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457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579">
                                            <p:txEl>
                                              <p:pRg st="5" end="5"/>
                                            </p:txEl>
                                          </p:spTgt>
                                        </p:tgtEl>
                                        <p:attrNameLst>
                                          <p:attrName>style.visibility</p:attrName>
                                        </p:attrNameLst>
                                      </p:cBhvr>
                                      <p:to>
                                        <p:strVal val="visible"/>
                                      </p:to>
                                    </p:set>
                                    <p:animEffect transition="in" filter="fade">
                                      <p:cBhvr>
                                        <p:cTn id="42" dur="1000"/>
                                        <p:tgtEl>
                                          <p:spTgt spid="24579">
                                            <p:txEl>
                                              <p:pRg st="5" end="5"/>
                                            </p:txEl>
                                          </p:spTgt>
                                        </p:tgtEl>
                                      </p:cBhvr>
                                    </p:animEffect>
                                    <p:anim calcmode="lin" valueType="num">
                                      <p:cBhvr>
                                        <p:cTn id="43" dur="10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457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4579">
                                            <p:txEl>
                                              <p:pRg st="6" end="6"/>
                                            </p:txEl>
                                          </p:spTgt>
                                        </p:tgtEl>
                                        <p:attrNameLst>
                                          <p:attrName>style.visibility</p:attrName>
                                        </p:attrNameLst>
                                      </p:cBhvr>
                                      <p:to>
                                        <p:strVal val="visible"/>
                                      </p:to>
                                    </p:set>
                                    <p:animEffect transition="in" filter="fade">
                                      <p:cBhvr>
                                        <p:cTn id="49" dur="1000"/>
                                        <p:tgtEl>
                                          <p:spTgt spid="24579">
                                            <p:txEl>
                                              <p:pRg st="6" end="6"/>
                                            </p:txEl>
                                          </p:spTgt>
                                        </p:tgtEl>
                                      </p:cBhvr>
                                    </p:animEffect>
                                    <p:anim calcmode="lin" valueType="num">
                                      <p:cBhvr>
                                        <p:cTn id="50" dur="10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457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4579">
                                            <p:txEl>
                                              <p:pRg st="7" end="7"/>
                                            </p:txEl>
                                          </p:spTgt>
                                        </p:tgtEl>
                                        <p:attrNameLst>
                                          <p:attrName>style.visibility</p:attrName>
                                        </p:attrNameLst>
                                      </p:cBhvr>
                                      <p:to>
                                        <p:strVal val="visible"/>
                                      </p:to>
                                    </p:set>
                                    <p:animEffect transition="in" filter="fade">
                                      <p:cBhvr>
                                        <p:cTn id="56" dur="1000"/>
                                        <p:tgtEl>
                                          <p:spTgt spid="24579">
                                            <p:txEl>
                                              <p:pRg st="7" end="7"/>
                                            </p:txEl>
                                          </p:spTgt>
                                        </p:tgtEl>
                                      </p:cBhvr>
                                    </p:animEffect>
                                    <p:anim calcmode="lin" valueType="num">
                                      <p:cBhvr>
                                        <p:cTn id="57" dur="1000" fill="hold"/>
                                        <p:tgtEl>
                                          <p:spTgt spid="2457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457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20F43-43ED-68D8-D052-A785BCB27CED}"/>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1152066B-9703-16DC-D247-34E4D1E3EA13}"/>
              </a:ext>
            </a:extLst>
          </p:cNvPr>
          <p:cNvSpPr>
            <a:spLocks noGrp="1" noChangeArrowheads="1"/>
          </p:cNvSpPr>
          <p:nvPr>
            <p:ph type="title"/>
          </p:nvPr>
        </p:nvSpPr>
        <p:spPr>
          <a:xfrm>
            <a:off x="114300" y="76200"/>
            <a:ext cx="8915400" cy="1143000"/>
          </a:xfrm>
        </p:spPr>
        <p:txBody>
          <a:bodyPr/>
          <a:lstStyle/>
          <a:p>
            <a:pPr eaLnBrk="1" hangingPunct="1">
              <a:defRPr/>
            </a:pPr>
            <a:r>
              <a:rPr lang="en-US" sz="3600" b="0" u="sng" dirty="0"/>
              <a:t>WE ARE TO FORGIVE EACH OTHER JUST AS THE LORD HAS FORGIVEN US.</a:t>
            </a:r>
          </a:p>
        </p:txBody>
      </p:sp>
      <p:sp>
        <p:nvSpPr>
          <p:cNvPr id="3075" name="Rectangle 3">
            <a:extLst>
              <a:ext uri="{FF2B5EF4-FFF2-40B4-BE49-F238E27FC236}">
                <a16:creationId xmlns:a16="http://schemas.microsoft.com/office/drawing/2014/main" id="{2FC93F26-F457-026B-7572-D9C0875A0F76}"/>
              </a:ext>
            </a:extLst>
          </p:cNvPr>
          <p:cNvSpPr>
            <a:spLocks noGrp="1" noChangeArrowheads="1"/>
          </p:cNvSpPr>
          <p:nvPr>
            <p:ph type="body" idx="1"/>
          </p:nvPr>
        </p:nvSpPr>
        <p:spPr>
          <a:xfrm>
            <a:off x="342900" y="1219200"/>
            <a:ext cx="8458200" cy="5486400"/>
          </a:xfrm>
        </p:spPr>
        <p:txBody>
          <a:bodyPr/>
          <a:lstStyle/>
          <a:p>
            <a:pPr algn="ctr" eaLnBrk="1" hangingPunct="1">
              <a:buFontTx/>
              <a:buNone/>
              <a:defRPr/>
            </a:pPr>
            <a:r>
              <a:rPr lang="en-US" sz="4400" i="1" dirty="0"/>
              <a:t>“So, as those who have been chosen of God, holy and beloved, put on a heart of compassion, kindness, humility, gentleness and patience; bearing with one another, and </a:t>
            </a:r>
            <a:r>
              <a:rPr lang="en-US" sz="4400" b="1" i="1" dirty="0"/>
              <a:t>forgiving each other</a:t>
            </a:r>
            <a:r>
              <a:rPr lang="en-US" sz="4400" i="1" dirty="0"/>
              <a:t>, whoever has a complaint against anyone; </a:t>
            </a:r>
            <a:r>
              <a:rPr lang="en-US" sz="4400" b="1" i="1" dirty="0"/>
              <a:t>just as the Lord forgave you, so also should you</a:t>
            </a:r>
            <a:r>
              <a:rPr lang="en-US" sz="4400" i="1" dirty="0"/>
              <a:t>.” </a:t>
            </a:r>
            <a:r>
              <a:rPr lang="en-US" sz="4400" b="1" dirty="0">
                <a:solidFill>
                  <a:srgbClr val="00B0F0"/>
                </a:solidFill>
              </a:rPr>
              <a:t>Colossians 3:12-13</a:t>
            </a:r>
          </a:p>
        </p:txBody>
      </p:sp>
    </p:spTree>
    <p:extLst>
      <p:ext uri="{BB962C8B-B14F-4D97-AF65-F5344CB8AC3E}">
        <p14:creationId xmlns:p14="http://schemas.microsoft.com/office/powerpoint/2010/main" val="11546154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A0FCC-01F4-9960-26E7-E5D7A2A98D53}"/>
              </a:ext>
            </a:extLst>
          </p:cNvPr>
          <p:cNvSpPr>
            <a:spLocks noGrp="1"/>
          </p:cNvSpPr>
          <p:nvPr>
            <p:ph type="title"/>
          </p:nvPr>
        </p:nvSpPr>
        <p:spPr/>
        <p:txBody>
          <a:bodyPr/>
          <a:lstStyle/>
          <a:p>
            <a:pPr eaLnBrk="1" hangingPunct="1">
              <a:defRPr/>
            </a:pPr>
            <a:r>
              <a:rPr lang="en-US" u="sng" dirty="0"/>
              <a:t>Two Things Are Clear</a:t>
            </a:r>
          </a:p>
        </p:txBody>
      </p:sp>
      <p:sp>
        <p:nvSpPr>
          <p:cNvPr id="3" name="Content Placeholder 2">
            <a:extLst>
              <a:ext uri="{FF2B5EF4-FFF2-40B4-BE49-F238E27FC236}">
                <a16:creationId xmlns:a16="http://schemas.microsoft.com/office/drawing/2014/main" id="{B12FF6C5-EA02-F2B7-64C3-CB5AC44D19DA}"/>
              </a:ext>
            </a:extLst>
          </p:cNvPr>
          <p:cNvSpPr>
            <a:spLocks noGrp="1"/>
          </p:cNvSpPr>
          <p:nvPr>
            <p:ph idx="1"/>
          </p:nvPr>
        </p:nvSpPr>
        <p:spPr/>
        <p:txBody>
          <a:bodyPr/>
          <a:lstStyle/>
          <a:p>
            <a:pPr eaLnBrk="1" hangingPunct="1">
              <a:buFontTx/>
              <a:buNone/>
              <a:defRPr/>
            </a:pPr>
            <a:r>
              <a:rPr lang="en-US" dirty="0"/>
              <a:t>1. We cannot forgive until the sinner repents. </a:t>
            </a:r>
            <a:br>
              <a:rPr lang="en-US" dirty="0"/>
            </a:br>
            <a:r>
              <a:rPr lang="en-US" b="1" dirty="0">
                <a:solidFill>
                  <a:srgbClr val="00B0F0"/>
                </a:solidFill>
              </a:rPr>
              <a:t>Luke 17:3-4</a:t>
            </a:r>
          </a:p>
          <a:p>
            <a:pPr eaLnBrk="1" hangingPunct="1">
              <a:buFontTx/>
              <a:buNone/>
              <a:defRPr/>
            </a:pPr>
            <a:r>
              <a:rPr lang="en-US" dirty="0"/>
              <a:t>2. If the sinner </a:t>
            </a:r>
            <a:r>
              <a:rPr lang="en-US" b="1" dirty="0"/>
              <a:t>does</a:t>
            </a:r>
            <a:r>
              <a:rPr lang="en-US" dirty="0"/>
              <a:t> </a:t>
            </a:r>
            <a:r>
              <a:rPr lang="en-US" b="1" dirty="0"/>
              <a:t>repent</a:t>
            </a:r>
            <a:r>
              <a:rPr lang="en-US" dirty="0"/>
              <a:t>, we must forgive him, or else we cannot receive forgiveness from God ourselves. </a:t>
            </a:r>
            <a:r>
              <a:rPr lang="en-US" b="1" dirty="0">
                <a:solidFill>
                  <a:srgbClr val="00B0F0"/>
                </a:solidFill>
              </a:rPr>
              <a:t>Matthew 6:14-15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82366-70B1-6907-D97E-A96090CF69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EE79C0-166F-E521-D3D7-2E13BB1BA6FB}"/>
              </a:ext>
            </a:extLst>
          </p:cNvPr>
          <p:cNvSpPr>
            <a:spLocks noGrp="1"/>
          </p:cNvSpPr>
          <p:nvPr>
            <p:ph type="title"/>
          </p:nvPr>
        </p:nvSpPr>
        <p:spPr/>
        <p:txBody>
          <a:bodyPr/>
          <a:lstStyle/>
          <a:p>
            <a:pPr eaLnBrk="1" hangingPunct="1">
              <a:defRPr/>
            </a:pPr>
            <a:r>
              <a:rPr lang="en-US" u="sng" dirty="0"/>
              <a:t>Conclusion</a:t>
            </a:r>
          </a:p>
        </p:txBody>
      </p:sp>
      <p:sp>
        <p:nvSpPr>
          <p:cNvPr id="3" name="Content Placeholder 2">
            <a:extLst>
              <a:ext uri="{FF2B5EF4-FFF2-40B4-BE49-F238E27FC236}">
                <a16:creationId xmlns:a16="http://schemas.microsoft.com/office/drawing/2014/main" id="{B8A54EE5-AEDE-2C88-E6A9-8B57F67A318B}"/>
              </a:ext>
            </a:extLst>
          </p:cNvPr>
          <p:cNvSpPr>
            <a:spLocks noGrp="1"/>
          </p:cNvSpPr>
          <p:nvPr>
            <p:ph idx="1"/>
          </p:nvPr>
        </p:nvSpPr>
        <p:spPr>
          <a:xfrm>
            <a:off x="457200" y="1295400"/>
            <a:ext cx="8229600" cy="5410200"/>
          </a:xfrm>
        </p:spPr>
        <p:txBody>
          <a:bodyPr/>
          <a:lstStyle/>
          <a:p>
            <a:pPr marL="0" indent="0" algn="ctr" eaLnBrk="1" hangingPunct="1">
              <a:buNone/>
              <a:defRPr/>
            </a:pPr>
            <a:r>
              <a:rPr lang="en-US" sz="4400" i="1" dirty="0"/>
              <a:t>“For if you forgive others for their transgressions, your heavenly Father will also forgive you. But if you do not forgive others, then your Father will not forgive your transgressions.” </a:t>
            </a:r>
            <a:r>
              <a:rPr lang="en-US" sz="4400" b="1" dirty="0">
                <a:solidFill>
                  <a:srgbClr val="00B0F0"/>
                </a:solidFill>
              </a:rPr>
              <a:t>Matthew 6:14-15</a:t>
            </a:r>
          </a:p>
          <a:p>
            <a:pPr eaLnBrk="1" hangingPunct="1">
              <a:defRPr/>
            </a:pPr>
            <a:endParaRPr lang="en-US" dirty="0"/>
          </a:p>
          <a:p>
            <a:pPr eaLnBrk="1" hangingPunct="1">
              <a:defRPr/>
            </a:pPr>
            <a:r>
              <a:rPr lang="en-US" dirty="0"/>
              <a:t>Is my soul worth being lost because of the actions of another person???</a:t>
            </a:r>
          </a:p>
          <a:p>
            <a:pPr eaLnBrk="1" hangingPunct="1">
              <a:defRPr/>
            </a:pPr>
            <a:endParaRPr lang="en-US" dirty="0"/>
          </a:p>
        </p:txBody>
      </p:sp>
    </p:spTree>
    <p:extLst>
      <p:ext uri="{BB962C8B-B14F-4D97-AF65-F5344CB8AC3E}">
        <p14:creationId xmlns:p14="http://schemas.microsoft.com/office/powerpoint/2010/main" val="423234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990600"/>
            <a:ext cx="8991600" cy="5638800"/>
          </a:xfrm>
        </p:spPr>
        <p:txBody>
          <a:bodyPr/>
          <a:lstStyle/>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HEAR THE WORD</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BELIEVE IN JESUS</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REPENT OF SINS</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CONFESS HIS NAME</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BE BAPTIZED FOR FORGIVENESS</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solidFill>
                  <a:schemeClr val="tx2"/>
                </a:solidFill>
                <a:latin typeface="Calibri" panose="020F0502020204030204" pitchFamily="34" charset="0"/>
                <a:cs typeface="Calibri" panose="020F0502020204030204" pitchFamily="34" charset="0"/>
              </a:rPr>
              <a:t>REMAIN OBEDIENT</a:t>
            </a:r>
            <a:br>
              <a:rPr lang="en-US" sz="2800" b="1" i="1" dirty="0">
                <a:solidFill>
                  <a:schemeClr val="folHlink"/>
                </a:solidFill>
              </a:rPr>
            </a:br>
            <a:r>
              <a:rPr lang="en-US" sz="2800" b="1" i="1" dirty="0">
                <a:solidFill>
                  <a:srgbClr val="00B0F0"/>
                </a:solidFill>
                <a:latin typeface="Calibri" panose="020F0502020204030204" pitchFamily="34" charset="0"/>
                <a:cs typeface="Calibri" panose="020F0502020204030204" pitchFamily="34" charset="0"/>
              </a:rPr>
              <a:t>Hebrews 5:9; 1 Corinthians 15:58</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
        <p:nvSpPr>
          <p:cNvPr id="5" name="Title 4">
            <a:extLst>
              <a:ext uri="{FF2B5EF4-FFF2-40B4-BE49-F238E27FC236}">
                <a16:creationId xmlns:a16="http://schemas.microsoft.com/office/drawing/2014/main" id="{73617242-EF2B-AFD1-8C79-74A68ADAD9E9}"/>
              </a:ext>
            </a:extLst>
          </p:cNvPr>
          <p:cNvSpPr>
            <a:spLocks noGrp="1"/>
          </p:cNvSpPr>
          <p:nvPr>
            <p:ph type="title"/>
          </p:nvPr>
        </p:nvSpPr>
        <p:spPr>
          <a:xfrm>
            <a:off x="457200" y="76200"/>
            <a:ext cx="8229600" cy="792162"/>
          </a:xfrm>
        </p:spPr>
        <p:txBody>
          <a:bodyPr/>
          <a:lstStyle/>
          <a:p>
            <a:r>
              <a:rPr lang="en-US" u="sng" dirty="0"/>
              <a:t>God’s Plan of Salvation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2886B55-EBB5-71C9-EC4D-380F857C577A}"/>
              </a:ext>
            </a:extLst>
          </p:cNvPr>
          <p:cNvSpPr>
            <a:spLocks noGrp="1" noChangeArrowheads="1"/>
          </p:cNvSpPr>
          <p:nvPr>
            <p:ph type="title"/>
          </p:nvPr>
        </p:nvSpPr>
        <p:spPr>
          <a:xfrm>
            <a:off x="0" y="274638"/>
            <a:ext cx="9144000" cy="1143000"/>
          </a:xfrm>
        </p:spPr>
        <p:txBody>
          <a:bodyPr/>
          <a:lstStyle/>
          <a:p>
            <a:pPr eaLnBrk="1" hangingPunct="1">
              <a:defRPr/>
            </a:pPr>
            <a:r>
              <a:rPr lang="en-US" sz="3600" b="0" u="sng" dirty="0"/>
              <a:t>WE ARE TO FORGIVE AS GOD HAS IN CHRIST FORGIVEN US.</a:t>
            </a:r>
          </a:p>
        </p:txBody>
      </p:sp>
      <p:sp>
        <p:nvSpPr>
          <p:cNvPr id="3075" name="Rectangle 3">
            <a:extLst>
              <a:ext uri="{FF2B5EF4-FFF2-40B4-BE49-F238E27FC236}">
                <a16:creationId xmlns:a16="http://schemas.microsoft.com/office/drawing/2014/main" id="{C6F9B808-7AA0-C1DD-2076-C799BB40F76C}"/>
              </a:ext>
            </a:extLst>
          </p:cNvPr>
          <p:cNvSpPr>
            <a:spLocks noGrp="1" noChangeArrowheads="1"/>
          </p:cNvSpPr>
          <p:nvPr>
            <p:ph type="body" idx="1"/>
          </p:nvPr>
        </p:nvSpPr>
        <p:spPr>
          <a:xfrm>
            <a:off x="228600" y="1600200"/>
            <a:ext cx="8458200" cy="5181600"/>
          </a:xfrm>
        </p:spPr>
        <p:txBody>
          <a:bodyPr/>
          <a:lstStyle/>
          <a:p>
            <a:pPr algn="ctr" eaLnBrk="1" hangingPunct="1">
              <a:buFontTx/>
              <a:buNone/>
              <a:defRPr/>
            </a:pPr>
            <a:r>
              <a:rPr lang="en-US" sz="6600" i="1" dirty="0"/>
              <a:t>“Be kind to one another, tender-hearted, forgiving each other, just as God in Christ also has forgiven you.”</a:t>
            </a:r>
            <a:br>
              <a:rPr lang="en-US" sz="5400" dirty="0"/>
            </a:br>
            <a:r>
              <a:rPr lang="en-US" sz="5400" b="1" dirty="0">
                <a:solidFill>
                  <a:srgbClr val="00B0F0"/>
                </a:solidFill>
              </a:rPr>
              <a:t>Ephesians 4:32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44D75-ACCA-6194-2B3C-DBC68D8077D8}"/>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8D7790AA-9E5F-AD4C-2C37-497F233EA501}"/>
              </a:ext>
            </a:extLst>
          </p:cNvPr>
          <p:cNvSpPr>
            <a:spLocks noGrp="1" noChangeArrowheads="1"/>
          </p:cNvSpPr>
          <p:nvPr>
            <p:ph type="title"/>
          </p:nvPr>
        </p:nvSpPr>
        <p:spPr>
          <a:xfrm>
            <a:off x="0" y="274638"/>
            <a:ext cx="9144000" cy="1143000"/>
          </a:xfrm>
        </p:spPr>
        <p:txBody>
          <a:bodyPr/>
          <a:lstStyle/>
          <a:p>
            <a:pPr eaLnBrk="1" hangingPunct="1">
              <a:defRPr/>
            </a:pPr>
            <a:r>
              <a:rPr lang="en-US" sz="3600" b="0" dirty="0"/>
              <a:t>I. </a:t>
            </a:r>
            <a:r>
              <a:rPr lang="en-US" sz="3600" b="0" u="sng" dirty="0"/>
              <a:t>WE ARE TO FORGIVE AS GOD HAS IN CHRIST FORGIVEN US.</a:t>
            </a:r>
            <a:endParaRPr lang="en-US" sz="3600" u="sng" dirty="0">
              <a:solidFill>
                <a:srgbClr val="00B0F0"/>
              </a:solidFill>
            </a:endParaRPr>
          </a:p>
        </p:txBody>
      </p:sp>
      <p:sp>
        <p:nvSpPr>
          <p:cNvPr id="3075" name="Rectangle 3">
            <a:extLst>
              <a:ext uri="{FF2B5EF4-FFF2-40B4-BE49-F238E27FC236}">
                <a16:creationId xmlns:a16="http://schemas.microsoft.com/office/drawing/2014/main" id="{E031E787-FC6A-EFA1-E317-0259871961C4}"/>
              </a:ext>
            </a:extLst>
          </p:cNvPr>
          <p:cNvSpPr>
            <a:spLocks noGrp="1" noChangeArrowheads="1"/>
          </p:cNvSpPr>
          <p:nvPr>
            <p:ph type="body" idx="1"/>
          </p:nvPr>
        </p:nvSpPr>
        <p:spPr/>
        <p:txBody>
          <a:bodyPr/>
          <a:lstStyle/>
          <a:p>
            <a:pPr eaLnBrk="1" hangingPunct="1">
              <a:buFontTx/>
              <a:buNone/>
              <a:defRPr/>
            </a:pPr>
            <a:r>
              <a:rPr lang="en-US" dirty="0"/>
              <a:t>A.	Sin is a terrible burden for any to carry. </a:t>
            </a:r>
          </a:p>
          <a:p>
            <a:pPr lvl="1" eaLnBrk="1" hangingPunct="1">
              <a:buFontTx/>
              <a:buNone/>
              <a:defRPr/>
            </a:pPr>
            <a:r>
              <a:rPr lang="en-US" dirty="0"/>
              <a:t>1.	The magnitude of sin is seen in the result of sin. </a:t>
            </a:r>
            <a:r>
              <a:rPr lang="en-US" b="1" dirty="0">
                <a:solidFill>
                  <a:srgbClr val="00B0F0"/>
                </a:solidFill>
              </a:rPr>
              <a:t>Ezekiel 18:20; Isaiah 59:1-2; Romans 6:23</a:t>
            </a:r>
          </a:p>
          <a:p>
            <a:pPr lvl="1" eaLnBrk="1" hangingPunct="1">
              <a:buFontTx/>
              <a:buNone/>
              <a:defRPr/>
            </a:pPr>
            <a:r>
              <a:rPr lang="en-US" dirty="0"/>
              <a:t>2.	Man cannot pay the debt of sin. cf. </a:t>
            </a:r>
            <a:r>
              <a:rPr lang="en-US" b="1" dirty="0">
                <a:solidFill>
                  <a:srgbClr val="00B0F0"/>
                </a:solidFill>
              </a:rPr>
              <a:t>Matthew 16:26</a:t>
            </a:r>
          </a:p>
          <a:p>
            <a:pPr lvl="1" eaLnBrk="1" hangingPunct="1">
              <a:buFontTx/>
              <a:buNone/>
              <a:defRPr/>
            </a:pPr>
            <a:r>
              <a:rPr lang="en-US" dirty="0"/>
              <a:t>3.	We need the blood of Christ. </a:t>
            </a:r>
            <a:r>
              <a:rPr lang="en-US" b="1" dirty="0">
                <a:solidFill>
                  <a:srgbClr val="00B0F0"/>
                </a:solidFill>
              </a:rPr>
              <a:t>Romans 3:23-26; Ephesians 1:7; 1 Peter 1:18-19</a:t>
            </a:r>
          </a:p>
          <a:p>
            <a:pPr lvl="2" eaLnBrk="1" hangingPunct="1">
              <a:buFontTx/>
              <a:buNone/>
              <a:defRPr/>
            </a:pPr>
            <a:r>
              <a:rPr lang="en-US" sz="2800" dirty="0"/>
              <a:t>a.	Man’s need is constant; The blood of Christ is always available. </a:t>
            </a:r>
            <a:r>
              <a:rPr lang="en-US" sz="2800" b="1" dirty="0">
                <a:solidFill>
                  <a:srgbClr val="00B0F0"/>
                </a:solidFill>
              </a:rPr>
              <a:t>1 John 1:8-9</a:t>
            </a:r>
            <a:endParaRPr lang="en-US" sz="2800" dirty="0"/>
          </a:p>
          <a:p>
            <a:pPr eaLnBrk="1" hangingPunct="1">
              <a:buFontTx/>
              <a:buNone/>
              <a:defRPr/>
            </a:pPr>
            <a:endParaRPr lang="en-US" dirty="0"/>
          </a:p>
        </p:txBody>
      </p:sp>
    </p:spTree>
    <p:extLst>
      <p:ext uri="{BB962C8B-B14F-4D97-AF65-F5344CB8AC3E}">
        <p14:creationId xmlns:p14="http://schemas.microsoft.com/office/powerpoint/2010/main" val="16270544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75">
                                            <p:txEl>
                                              <p:pRg st="4" end="4"/>
                                            </p:txEl>
                                          </p:spTgt>
                                        </p:tgtEl>
                                        <p:attrNameLst>
                                          <p:attrName>style.visibility</p:attrName>
                                        </p:attrNameLst>
                                      </p:cBhvr>
                                      <p:to>
                                        <p:strVal val="visible"/>
                                      </p:to>
                                    </p:set>
                                    <p:animEffect transition="in" filter="fade">
                                      <p:cBhvr>
                                        <p:cTn id="35" dur="1000"/>
                                        <p:tgtEl>
                                          <p:spTgt spid="3075">
                                            <p:txEl>
                                              <p:pRg st="4" end="4"/>
                                            </p:txEl>
                                          </p:spTgt>
                                        </p:tgtEl>
                                      </p:cBhvr>
                                    </p:animEffect>
                                    <p:anim calcmode="lin" valueType="num">
                                      <p:cBhvr>
                                        <p:cTn id="36"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81AF39E-ADE6-8E33-2CCF-379DE6C916ED}"/>
              </a:ext>
            </a:extLst>
          </p:cNvPr>
          <p:cNvSpPr>
            <a:spLocks noGrp="1" noChangeArrowheads="1"/>
          </p:cNvSpPr>
          <p:nvPr>
            <p:ph type="title"/>
          </p:nvPr>
        </p:nvSpPr>
        <p:spPr>
          <a:xfrm>
            <a:off x="0" y="274638"/>
            <a:ext cx="9144000" cy="1143000"/>
          </a:xfrm>
        </p:spPr>
        <p:txBody>
          <a:bodyPr/>
          <a:lstStyle/>
          <a:p>
            <a:pPr eaLnBrk="1" hangingPunct="1">
              <a:defRPr/>
            </a:pPr>
            <a:r>
              <a:rPr lang="en-US" sz="3600" b="0" dirty="0"/>
              <a:t>I. </a:t>
            </a:r>
            <a:r>
              <a:rPr lang="en-US" sz="3600" b="0" u="sng" dirty="0"/>
              <a:t>WE ARE TO FORGIVE AS GOD HAS IN CHRIST FORGIVEN US.</a:t>
            </a:r>
            <a:endParaRPr lang="en-US" sz="3600" u="sng" dirty="0">
              <a:solidFill>
                <a:srgbClr val="00B0F0"/>
              </a:solidFill>
            </a:endParaRPr>
          </a:p>
        </p:txBody>
      </p:sp>
      <p:sp>
        <p:nvSpPr>
          <p:cNvPr id="4099" name="Rectangle 3">
            <a:extLst>
              <a:ext uri="{FF2B5EF4-FFF2-40B4-BE49-F238E27FC236}">
                <a16:creationId xmlns:a16="http://schemas.microsoft.com/office/drawing/2014/main" id="{FE48F2EF-D136-EA4E-FF84-5621FCD73A4C}"/>
              </a:ext>
            </a:extLst>
          </p:cNvPr>
          <p:cNvSpPr>
            <a:spLocks noGrp="1" noChangeArrowheads="1"/>
          </p:cNvSpPr>
          <p:nvPr>
            <p:ph type="body" idx="1"/>
          </p:nvPr>
        </p:nvSpPr>
        <p:spPr>
          <a:xfrm>
            <a:off x="457200" y="1600200"/>
            <a:ext cx="8229600" cy="4876800"/>
          </a:xfrm>
        </p:spPr>
        <p:txBody>
          <a:bodyPr/>
          <a:lstStyle/>
          <a:p>
            <a:pPr eaLnBrk="1" hangingPunct="1">
              <a:buFontTx/>
              <a:buNone/>
              <a:defRPr/>
            </a:pPr>
            <a:r>
              <a:rPr lang="en-US" dirty="0"/>
              <a:t>B.	 Is God’s forgiveness unconditional?</a:t>
            </a:r>
          </a:p>
          <a:p>
            <a:pPr lvl="1" eaLnBrk="1" hangingPunct="1">
              <a:buFontTx/>
              <a:buNone/>
              <a:defRPr/>
            </a:pPr>
            <a:r>
              <a:rPr lang="en-US" dirty="0"/>
              <a:t>1.	Those outside of Christ who sin, must do something. </a:t>
            </a:r>
            <a:r>
              <a:rPr lang="en-US" b="1" dirty="0">
                <a:solidFill>
                  <a:srgbClr val="00B0F0"/>
                </a:solidFill>
              </a:rPr>
              <a:t>Acts 2:36-38, 40-41; Acts 9:6; </a:t>
            </a:r>
            <a:br>
              <a:rPr lang="en-US" b="1" dirty="0">
                <a:solidFill>
                  <a:srgbClr val="00B0F0"/>
                </a:solidFill>
              </a:rPr>
            </a:br>
            <a:r>
              <a:rPr lang="en-US" b="1" dirty="0">
                <a:solidFill>
                  <a:srgbClr val="00B0F0"/>
                </a:solidFill>
              </a:rPr>
              <a:t>Acts 16:30-34</a:t>
            </a:r>
          </a:p>
          <a:p>
            <a:pPr lvl="1" eaLnBrk="1" hangingPunct="1">
              <a:buFontTx/>
              <a:buNone/>
              <a:defRPr/>
            </a:pPr>
            <a:r>
              <a:rPr lang="en-US" dirty="0"/>
              <a:t>2.	Christians who sin, must do something. </a:t>
            </a:r>
            <a:br>
              <a:rPr lang="en-US" dirty="0"/>
            </a:br>
            <a:r>
              <a:rPr lang="en-US" b="1" dirty="0">
                <a:solidFill>
                  <a:srgbClr val="00B0F0"/>
                </a:solidFill>
              </a:rPr>
              <a:t>1 John 1:6-10; Acts 8:20-24</a:t>
            </a:r>
          </a:p>
          <a:p>
            <a:pPr lvl="1" eaLnBrk="1" hangingPunct="1">
              <a:buFontTx/>
              <a:buNone/>
              <a:defRPr/>
            </a:pPr>
            <a:r>
              <a:rPr lang="en-US" dirty="0"/>
              <a:t>3.	God is willing to forgive, IF WE ARE WILLING TO MEET HIS CONDITIONS! </a:t>
            </a:r>
          </a:p>
          <a:p>
            <a:pPr lvl="2" eaLnBrk="1" hangingPunct="1">
              <a:buFontTx/>
              <a:buNone/>
              <a:defRPr/>
            </a:pPr>
            <a:r>
              <a:rPr lang="en-US" sz="2800" dirty="0"/>
              <a:t>a.		Discuss </a:t>
            </a:r>
            <a:r>
              <a:rPr lang="en-US" sz="2800" b="1" dirty="0">
                <a:solidFill>
                  <a:srgbClr val="00B0F0"/>
                </a:solidFill>
              </a:rPr>
              <a:t>Luke 23:33-34; cf. Matthew 23:37</a:t>
            </a:r>
          </a:p>
          <a:p>
            <a:pPr lvl="1" eaLnBrk="1" hangingPunct="1">
              <a:buFontTx/>
              <a:buNone/>
              <a:defRPr/>
            </a:pPr>
            <a:r>
              <a:rPr lang="en-US" dirty="0"/>
              <a:t>	 b.	Discuss </a:t>
            </a:r>
            <a:r>
              <a:rPr lang="en-US" b="1" dirty="0">
                <a:solidFill>
                  <a:srgbClr val="00B0F0"/>
                </a:solidFill>
              </a:rPr>
              <a:t>Acts 7:59-60; cf. Acts 9, 22, 26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099">
                                            <p:txEl>
                                              <p:pRg st="5" end="5"/>
                                            </p:txEl>
                                          </p:spTgt>
                                        </p:tgtEl>
                                        <p:attrNameLst>
                                          <p:attrName>style.visibility</p:attrName>
                                        </p:attrNameLst>
                                      </p:cBhvr>
                                      <p:to>
                                        <p:strVal val="visible"/>
                                      </p:to>
                                    </p:set>
                                    <p:animEffect transition="in" filter="fade">
                                      <p:cBhvr>
                                        <p:cTn id="42" dur="1000"/>
                                        <p:tgtEl>
                                          <p:spTgt spid="4099">
                                            <p:txEl>
                                              <p:pRg st="5" end="5"/>
                                            </p:txEl>
                                          </p:spTgt>
                                        </p:tgtEl>
                                      </p:cBhvr>
                                    </p:animEffect>
                                    <p:anim calcmode="lin" valueType="num">
                                      <p:cBhvr>
                                        <p:cTn id="43"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24D9F8-D125-C73C-00F6-70C4BFA4AE9A}"/>
              </a:ext>
            </a:extLst>
          </p:cNvPr>
          <p:cNvSpPr>
            <a:spLocks noGrp="1" noChangeArrowheads="1"/>
          </p:cNvSpPr>
          <p:nvPr>
            <p:ph type="title"/>
          </p:nvPr>
        </p:nvSpPr>
        <p:spPr>
          <a:xfrm>
            <a:off x="0" y="274638"/>
            <a:ext cx="9144000" cy="1143000"/>
          </a:xfrm>
        </p:spPr>
        <p:txBody>
          <a:bodyPr/>
          <a:lstStyle/>
          <a:p>
            <a:pPr eaLnBrk="1" hangingPunct="1">
              <a:defRPr/>
            </a:pPr>
            <a:r>
              <a:rPr lang="en-US" b="0" dirty="0"/>
              <a:t>II.	</a:t>
            </a:r>
            <a:r>
              <a:rPr lang="en-US" b="0" u="sng" dirty="0"/>
              <a:t>WHAT FORGIVENESS IS NOT:</a:t>
            </a:r>
            <a:endParaRPr lang="en-US" dirty="0"/>
          </a:p>
        </p:txBody>
      </p:sp>
      <p:sp>
        <p:nvSpPr>
          <p:cNvPr id="7171" name="Rectangle 3">
            <a:extLst>
              <a:ext uri="{FF2B5EF4-FFF2-40B4-BE49-F238E27FC236}">
                <a16:creationId xmlns:a16="http://schemas.microsoft.com/office/drawing/2014/main" id="{A05B2FAF-0383-431C-7312-09E1CC1651E4}"/>
              </a:ext>
            </a:extLst>
          </p:cNvPr>
          <p:cNvSpPr>
            <a:spLocks noGrp="1" noChangeArrowheads="1"/>
          </p:cNvSpPr>
          <p:nvPr>
            <p:ph type="body" idx="1"/>
          </p:nvPr>
        </p:nvSpPr>
        <p:spPr>
          <a:xfrm>
            <a:off x="228600" y="1371600"/>
            <a:ext cx="8915400" cy="5334000"/>
          </a:xfrm>
        </p:spPr>
        <p:txBody>
          <a:bodyPr/>
          <a:lstStyle/>
          <a:p>
            <a:pPr eaLnBrk="1" hangingPunct="1">
              <a:lnSpc>
                <a:spcPct val="90000"/>
              </a:lnSpc>
              <a:buFontTx/>
              <a:buNone/>
              <a:defRPr/>
            </a:pPr>
            <a:r>
              <a:rPr lang="en-US" sz="2800" dirty="0"/>
              <a:t>1.	Just ignoring those who wrong us.</a:t>
            </a:r>
          </a:p>
          <a:p>
            <a:pPr eaLnBrk="1" hangingPunct="1">
              <a:lnSpc>
                <a:spcPct val="90000"/>
              </a:lnSpc>
              <a:buFontTx/>
              <a:buNone/>
              <a:defRPr/>
            </a:pPr>
            <a:r>
              <a:rPr lang="en-US" sz="2800" dirty="0"/>
              <a:t>2. 	Simply refusing to return evil for evil. </a:t>
            </a:r>
            <a:r>
              <a:rPr lang="en-US" sz="2800" b="1" dirty="0">
                <a:solidFill>
                  <a:srgbClr val="00B0F0"/>
                </a:solidFill>
              </a:rPr>
              <a:t>Romans 12:17-21; Hebrews 10:30.</a:t>
            </a:r>
          </a:p>
          <a:p>
            <a:pPr eaLnBrk="1" hangingPunct="1">
              <a:lnSpc>
                <a:spcPct val="90000"/>
              </a:lnSpc>
              <a:buFontTx/>
              <a:buNone/>
              <a:defRPr/>
            </a:pPr>
            <a:r>
              <a:rPr lang="en-US" sz="2800" dirty="0"/>
              <a:t>3. 	Ignoring sin.		</a:t>
            </a:r>
          </a:p>
          <a:p>
            <a:pPr eaLnBrk="1" hangingPunct="1">
              <a:lnSpc>
                <a:spcPct val="90000"/>
              </a:lnSpc>
              <a:buFontTx/>
              <a:buNone/>
              <a:defRPr/>
            </a:pPr>
            <a:r>
              <a:rPr lang="en-US" sz="2800" dirty="0"/>
              <a:t>4. 	Saying, “</a:t>
            </a:r>
            <a:r>
              <a:rPr lang="en-US" sz="2800" b="1" dirty="0"/>
              <a:t>I’ll forgive – but I won’t forget.</a:t>
            </a:r>
            <a:r>
              <a:rPr lang="en-US" sz="2800" dirty="0"/>
              <a:t>”</a:t>
            </a:r>
          </a:p>
          <a:p>
            <a:pPr lvl="1" eaLnBrk="1" hangingPunct="1">
              <a:lnSpc>
                <a:spcPct val="90000"/>
              </a:lnSpc>
              <a:buFontTx/>
              <a:buNone/>
              <a:defRPr/>
            </a:pPr>
            <a:r>
              <a:rPr lang="en-US" sz="2400" dirty="0"/>
              <a:t>a.	This is not the way Jesus forgives; when he forgives sin, he remembers it no more. </a:t>
            </a:r>
            <a:r>
              <a:rPr lang="en-US" sz="2400" b="1" dirty="0">
                <a:solidFill>
                  <a:srgbClr val="00B0F0"/>
                </a:solidFill>
              </a:rPr>
              <a:t>Hebrews 10:17</a:t>
            </a:r>
            <a:endParaRPr lang="en-US" sz="2400" dirty="0"/>
          </a:p>
          <a:p>
            <a:pPr lvl="1" eaLnBrk="1" hangingPunct="1">
              <a:lnSpc>
                <a:spcPct val="90000"/>
              </a:lnSpc>
              <a:buFontTx/>
              <a:buNone/>
              <a:defRPr/>
            </a:pPr>
            <a:r>
              <a:rPr lang="en-US" sz="2400" dirty="0"/>
              <a:t>b.	We cannot forgive one, and then constantly remind him of the sin and hold it over him.</a:t>
            </a:r>
          </a:p>
          <a:p>
            <a:pPr lvl="1" eaLnBrk="1" hangingPunct="1">
              <a:lnSpc>
                <a:spcPct val="90000"/>
              </a:lnSpc>
              <a:buFontTx/>
              <a:buNone/>
              <a:defRPr/>
            </a:pPr>
            <a:r>
              <a:rPr lang="en-US" sz="2400" dirty="0"/>
              <a:t>c.	cf. “I’ll forgive you, but I won’t have anything to do with you in the future” mentality.</a:t>
            </a:r>
          </a:p>
          <a:p>
            <a:pPr eaLnBrk="1" hangingPunct="1">
              <a:lnSpc>
                <a:spcPct val="90000"/>
              </a:lnSpc>
              <a:buFontTx/>
              <a:buNone/>
              <a:defRPr/>
            </a:pPr>
            <a:r>
              <a:rPr lang="en-US" sz="2800" dirty="0"/>
              <a:t>5. 	Putting the offender on probation.</a:t>
            </a:r>
          </a:p>
          <a:p>
            <a:pPr lvl="1" eaLnBrk="1" hangingPunct="1">
              <a:lnSpc>
                <a:spcPct val="90000"/>
              </a:lnSpc>
              <a:buFontTx/>
              <a:buNone/>
              <a:defRPr/>
            </a:pPr>
            <a:r>
              <a:rPr lang="en-US" sz="2400" dirty="0"/>
              <a:t>a.	Forgiveness must be from the heart. </a:t>
            </a:r>
            <a:r>
              <a:rPr lang="en-US" sz="2400" b="1" dirty="0">
                <a:solidFill>
                  <a:srgbClr val="00B0F0"/>
                </a:solidFill>
              </a:rPr>
              <a:t>Matthew 18:35 </a:t>
            </a:r>
          </a:p>
          <a:p>
            <a:pPr eaLnBrk="1" hangingPunct="1">
              <a:lnSpc>
                <a:spcPct val="90000"/>
              </a:lnSpc>
              <a:buFontTx/>
              <a:buNone/>
              <a:defRPr/>
            </a:pP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1000"/>
                                        <p:tgtEl>
                                          <p:spTgt spid="7171">
                                            <p:txEl>
                                              <p:pRg st="4" end="4"/>
                                            </p:txEl>
                                          </p:spTgt>
                                        </p:tgtEl>
                                      </p:cBhvr>
                                    </p:animEffect>
                                    <p:anim calcmode="lin" valueType="num">
                                      <p:cBhvr>
                                        <p:cTn id="36"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171">
                                            <p:txEl>
                                              <p:pRg st="5" end="5"/>
                                            </p:txEl>
                                          </p:spTgt>
                                        </p:tgtEl>
                                        <p:attrNameLst>
                                          <p:attrName>style.visibility</p:attrName>
                                        </p:attrNameLst>
                                      </p:cBhvr>
                                      <p:to>
                                        <p:strVal val="visible"/>
                                      </p:to>
                                    </p:set>
                                    <p:animEffect transition="in" filter="fade">
                                      <p:cBhvr>
                                        <p:cTn id="42" dur="1000"/>
                                        <p:tgtEl>
                                          <p:spTgt spid="7171">
                                            <p:txEl>
                                              <p:pRg st="5" end="5"/>
                                            </p:txEl>
                                          </p:spTgt>
                                        </p:tgtEl>
                                      </p:cBhvr>
                                    </p:animEffect>
                                    <p:anim calcmode="lin" valueType="num">
                                      <p:cBhvr>
                                        <p:cTn id="43"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171">
                                            <p:txEl>
                                              <p:pRg st="6" end="6"/>
                                            </p:txEl>
                                          </p:spTgt>
                                        </p:tgtEl>
                                        <p:attrNameLst>
                                          <p:attrName>style.visibility</p:attrName>
                                        </p:attrNameLst>
                                      </p:cBhvr>
                                      <p:to>
                                        <p:strVal val="visible"/>
                                      </p:to>
                                    </p:set>
                                    <p:animEffect transition="in" filter="fade">
                                      <p:cBhvr>
                                        <p:cTn id="49" dur="1000"/>
                                        <p:tgtEl>
                                          <p:spTgt spid="7171">
                                            <p:txEl>
                                              <p:pRg st="6" end="6"/>
                                            </p:txEl>
                                          </p:spTgt>
                                        </p:tgtEl>
                                      </p:cBhvr>
                                    </p:animEffect>
                                    <p:anim calcmode="lin" valueType="num">
                                      <p:cBhvr>
                                        <p:cTn id="50"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17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7171">
                                            <p:txEl>
                                              <p:pRg st="7" end="7"/>
                                            </p:txEl>
                                          </p:spTgt>
                                        </p:tgtEl>
                                        <p:attrNameLst>
                                          <p:attrName>style.visibility</p:attrName>
                                        </p:attrNameLst>
                                      </p:cBhvr>
                                      <p:to>
                                        <p:strVal val="visible"/>
                                      </p:to>
                                    </p:set>
                                    <p:animEffect transition="in" filter="fade">
                                      <p:cBhvr>
                                        <p:cTn id="56" dur="1000"/>
                                        <p:tgtEl>
                                          <p:spTgt spid="7171">
                                            <p:txEl>
                                              <p:pRg st="7" end="7"/>
                                            </p:txEl>
                                          </p:spTgt>
                                        </p:tgtEl>
                                      </p:cBhvr>
                                    </p:animEffect>
                                    <p:anim calcmode="lin" valueType="num">
                                      <p:cBhvr>
                                        <p:cTn id="57"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171">
                                            <p:txEl>
                                              <p:pRg st="7" end="7"/>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7171">
                                            <p:txEl>
                                              <p:pRg st="8" end="8"/>
                                            </p:txEl>
                                          </p:spTgt>
                                        </p:tgtEl>
                                        <p:attrNameLst>
                                          <p:attrName>style.visibility</p:attrName>
                                        </p:attrNameLst>
                                      </p:cBhvr>
                                      <p:to>
                                        <p:strVal val="visible"/>
                                      </p:to>
                                    </p:set>
                                    <p:animEffect transition="in" filter="fade">
                                      <p:cBhvr>
                                        <p:cTn id="61" dur="1000"/>
                                        <p:tgtEl>
                                          <p:spTgt spid="7171">
                                            <p:txEl>
                                              <p:pRg st="8" end="8"/>
                                            </p:txEl>
                                          </p:spTgt>
                                        </p:tgtEl>
                                      </p:cBhvr>
                                    </p:animEffect>
                                    <p:anim calcmode="lin" valueType="num">
                                      <p:cBhvr>
                                        <p:cTn id="62" dur="1000" fill="hold"/>
                                        <p:tgtEl>
                                          <p:spTgt spid="7171">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717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71F20E0-BD91-46CF-434A-3B25A4B5BE3D}"/>
              </a:ext>
            </a:extLst>
          </p:cNvPr>
          <p:cNvSpPr>
            <a:spLocks noGrp="1" noChangeArrowheads="1"/>
          </p:cNvSpPr>
          <p:nvPr>
            <p:ph type="title"/>
          </p:nvPr>
        </p:nvSpPr>
        <p:spPr/>
        <p:txBody>
          <a:bodyPr/>
          <a:lstStyle/>
          <a:p>
            <a:pPr eaLnBrk="1" hangingPunct="1">
              <a:defRPr/>
            </a:pPr>
            <a:r>
              <a:rPr lang="en-US" b="0" dirty="0"/>
              <a:t>III.	</a:t>
            </a:r>
            <a:r>
              <a:rPr lang="en-US" b="0" u="sng" dirty="0"/>
              <a:t>WHAT IS FORGIVENESS</a:t>
            </a:r>
            <a:r>
              <a:rPr lang="en-US" b="0" dirty="0"/>
              <a:t>?</a:t>
            </a:r>
          </a:p>
        </p:txBody>
      </p:sp>
      <p:sp>
        <p:nvSpPr>
          <p:cNvPr id="11267" name="Rectangle 3">
            <a:extLst>
              <a:ext uri="{FF2B5EF4-FFF2-40B4-BE49-F238E27FC236}">
                <a16:creationId xmlns:a16="http://schemas.microsoft.com/office/drawing/2014/main" id="{5FBB20FB-C2C2-CA2B-4A84-4A0C9A97F977}"/>
              </a:ext>
            </a:extLst>
          </p:cNvPr>
          <p:cNvSpPr>
            <a:spLocks noGrp="1" noChangeArrowheads="1"/>
          </p:cNvSpPr>
          <p:nvPr>
            <p:ph type="body" idx="1"/>
          </p:nvPr>
        </p:nvSpPr>
        <p:spPr/>
        <p:txBody>
          <a:bodyPr/>
          <a:lstStyle/>
          <a:p>
            <a:pPr eaLnBrk="1" hangingPunct="1">
              <a:buFontTx/>
              <a:buNone/>
              <a:defRPr/>
            </a:pPr>
            <a:r>
              <a:rPr lang="en-US" dirty="0"/>
              <a:t>A. 	According to </a:t>
            </a:r>
            <a:r>
              <a:rPr lang="en-US" u="sng" dirty="0"/>
              <a:t>American Heritage Dictionary</a:t>
            </a:r>
            <a:r>
              <a:rPr lang="en-US" dirty="0"/>
              <a:t> </a:t>
            </a:r>
            <a:r>
              <a:rPr lang="en-US" i="1" dirty="0"/>
              <a:t>“To excuse for a fault or an offense; pardon; To renounce anger or resentment against. To absolve from payment of (a debt as an example</a:t>
            </a:r>
            <a:r>
              <a:rPr lang="en-US" dirty="0"/>
              <a:t>).”</a:t>
            </a:r>
          </a:p>
          <a:p>
            <a:pPr eaLnBrk="1" hangingPunct="1">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E7EA675-E899-4C64-3E79-F1C1C5A91AC3}"/>
              </a:ext>
            </a:extLst>
          </p:cNvPr>
          <p:cNvSpPr>
            <a:spLocks noGrp="1" noChangeArrowheads="1"/>
          </p:cNvSpPr>
          <p:nvPr>
            <p:ph type="title"/>
          </p:nvPr>
        </p:nvSpPr>
        <p:spPr/>
        <p:txBody>
          <a:bodyPr/>
          <a:lstStyle/>
          <a:p>
            <a:pPr eaLnBrk="1" hangingPunct="1">
              <a:defRPr/>
            </a:pPr>
            <a:r>
              <a:rPr lang="en-US" b="0" dirty="0"/>
              <a:t>III.	</a:t>
            </a:r>
            <a:r>
              <a:rPr lang="en-US" b="0" u="sng" dirty="0"/>
              <a:t>WHAT IS FORGIVENESS</a:t>
            </a:r>
            <a:r>
              <a:rPr lang="en-US" b="0" dirty="0"/>
              <a:t>?</a:t>
            </a:r>
          </a:p>
        </p:txBody>
      </p:sp>
      <p:sp>
        <p:nvSpPr>
          <p:cNvPr id="12291" name="Rectangle 3">
            <a:extLst>
              <a:ext uri="{FF2B5EF4-FFF2-40B4-BE49-F238E27FC236}">
                <a16:creationId xmlns:a16="http://schemas.microsoft.com/office/drawing/2014/main" id="{31DD588B-68EF-E288-C420-CABA4C99BD79}"/>
              </a:ext>
            </a:extLst>
          </p:cNvPr>
          <p:cNvSpPr>
            <a:spLocks noGrp="1" noChangeArrowheads="1"/>
          </p:cNvSpPr>
          <p:nvPr>
            <p:ph type="body" idx="1"/>
          </p:nvPr>
        </p:nvSpPr>
        <p:spPr/>
        <p:txBody>
          <a:bodyPr/>
          <a:lstStyle/>
          <a:p>
            <a:pPr eaLnBrk="1" hangingPunct="1">
              <a:buFontTx/>
              <a:buNone/>
              <a:defRPr/>
            </a:pPr>
            <a:r>
              <a:rPr lang="en-US" dirty="0"/>
              <a:t>B. 	According to Theological (Greek) Dictionary of NT: From two Greek words: </a:t>
            </a:r>
            <a:r>
              <a:rPr lang="en-US" b="1" dirty="0"/>
              <a:t>apo (from) </a:t>
            </a:r>
            <a:r>
              <a:rPr lang="en-US" b="1" dirty="0" err="1"/>
              <a:t>hiemi</a:t>
            </a:r>
            <a:r>
              <a:rPr lang="en-US" b="1" dirty="0"/>
              <a:t> (send</a:t>
            </a:r>
            <a:r>
              <a:rPr lang="en-US" dirty="0"/>
              <a:t>) </a:t>
            </a:r>
            <a:r>
              <a:rPr lang="en-US" i="1" dirty="0"/>
              <a:t>“to send away, to let go, give up a debt, to remit</a:t>
            </a:r>
            <a:r>
              <a:rPr lang="en-US" dirty="0"/>
              <a:t>”.</a:t>
            </a:r>
          </a:p>
          <a:p>
            <a:pPr lvl="1" eaLnBrk="1" hangingPunct="1">
              <a:buFontTx/>
              <a:buNone/>
              <a:defRPr/>
            </a:pPr>
            <a:r>
              <a:rPr lang="en-US" dirty="0"/>
              <a:t>		1. 	Old Testament example is a scapegoat 			(</a:t>
            </a:r>
            <a:r>
              <a:rPr lang="en-US" i="1" dirty="0"/>
              <a:t>carrying away</a:t>
            </a:r>
            <a:r>
              <a:rPr lang="en-US" dirty="0"/>
              <a:t>). </a:t>
            </a:r>
            <a:r>
              <a:rPr lang="en-US" b="1" dirty="0">
                <a:solidFill>
                  <a:srgbClr val="00B0F0"/>
                </a:solidFill>
              </a:rPr>
              <a:t>Leviticus 16:21; Isaiah 53:6</a:t>
            </a:r>
            <a:r>
              <a:rPr lang="en-US" dirty="0"/>
              <a:t>.</a:t>
            </a:r>
          </a:p>
          <a:p>
            <a:pPr lvl="1" eaLnBrk="1" hangingPunct="1">
              <a:buFontTx/>
              <a:buNone/>
              <a:defRPr/>
            </a:pPr>
            <a:r>
              <a:rPr lang="en-US" dirty="0"/>
              <a:t>		2. 	A “</a:t>
            </a:r>
            <a:r>
              <a:rPr lang="en-US" i="1" dirty="0"/>
              <a:t>casting out</a:t>
            </a:r>
            <a:r>
              <a:rPr lang="en-US" dirty="0"/>
              <a:t>” – </a:t>
            </a:r>
            <a:r>
              <a:rPr lang="en-US" b="1" dirty="0">
                <a:solidFill>
                  <a:srgbClr val="00B0F0"/>
                </a:solidFill>
              </a:rPr>
              <a:t>Isaiah 38:17</a:t>
            </a:r>
            <a:r>
              <a:rPr lang="en-US" dirty="0"/>
              <a:t>.</a:t>
            </a:r>
          </a:p>
          <a:p>
            <a:pPr lvl="1" eaLnBrk="1" hangingPunct="1">
              <a:buFontTx/>
              <a:buNone/>
              <a:defRPr/>
            </a:pPr>
            <a:r>
              <a:rPr lang="en-US" dirty="0"/>
              <a:t>		3. 	A “</a:t>
            </a:r>
            <a:r>
              <a:rPr lang="en-US" i="1" dirty="0"/>
              <a:t>starting over</a:t>
            </a:r>
            <a:r>
              <a:rPr lang="en-US" dirty="0"/>
              <a:t>” – </a:t>
            </a:r>
            <a:r>
              <a:rPr lang="en-US" b="1" dirty="0">
                <a:solidFill>
                  <a:srgbClr val="00B0F0"/>
                </a:solidFill>
              </a:rPr>
              <a:t>Philippians 3:13-14</a:t>
            </a:r>
            <a:r>
              <a:rPr lang="en-US" dirty="0"/>
              <a:t>.</a:t>
            </a:r>
          </a:p>
          <a:p>
            <a:pPr eaLnBrk="1" hangingPunct="1">
              <a:buFontTx/>
              <a:buNone/>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F45B804-D1A8-3D6B-C238-A2281BBBB136}"/>
              </a:ext>
            </a:extLst>
          </p:cNvPr>
          <p:cNvSpPr>
            <a:spLocks noGrp="1" noChangeArrowheads="1"/>
          </p:cNvSpPr>
          <p:nvPr>
            <p:ph type="title"/>
          </p:nvPr>
        </p:nvSpPr>
        <p:spPr/>
        <p:txBody>
          <a:bodyPr/>
          <a:lstStyle/>
          <a:p>
            <a:pPr eaLnBrk="1" hangingPunct="1">
              <a:defRPr/>
            </a:pPr>
            <a:r>
              <a:rPr lang="en-US" b="0" dirty="0"/>
              <a:t>III.	</a:t>
            </a:r>
            <a:r>
              <a:rPr lang="en-US" b="0" u="sng" dirty="0"/>
              <a:t>WHAT IS FORGIVENESS</a:t>
            </a:r>
            <a:r>
              <a:rPr lang="en-US" b="0" dirty="0"/>
              <a:t>?</a:t>
            </a:r>
          </a:p>
        </p:txBody>
      </p:sp>
      <p:sp>
        <p:nvSpPr>
          <p:cNvPr id="13315" name="Rectangle 3">
            <a:extLst>
              <a:ext uri="{FF2B5EF4-FFF2-40B4-BE49-F238E27FC236}">
                <a16:creationId xmlns:a16="http://schemas.microsoft.com/office/drawing/2014/main" id="{57EF979F-E1C4-6236-009D-4BF10C808280}"/>
              </a:ext>
            </a:extLst>
          </p:cNvPr>
          <p:cNvSpPr>
            <a:spLocks noGrp="1" noChangeArrowheads="1"/>
          </p:cNvSpPr>
          <p:nvPr>
            <p:ph type="body" idx="1"/>
          </p:nvPr>
        </p:nvSpPr>
        <p:spPr/>
        <p:txBody>
          <a:bodyPr/>
          <a:lstStyle/>
          <a:p>
            <a:pPr eaLnBrk="1" hangingPunct="1">
              <a:buFontTx/>
              <a:buNone/>
              <a:defRPr/>
            </a:pPr>
            <a:r>
              <a:rPr lang="en-US" dirty="0"/>
              <a:t>	C. 	According to God’s word (forgiveness is) 	being like God …</a:t>
            </a:r>
          </a:p>
          <a:p>
            <a:pPr lvl="1" algn="ctr" eaLnBrk="1" hangingPunct="1">
              <a:buFontTx/>
              <a:buNone/>
              <a:defRPr/>
            </a:pPr>
            <a:r>
              <a:rPr lang="en-US" dirty="0"/>
              <a:t>		1. God removes the notation from the record –   		</a:t>
            </a:r>
            <a:r>
              <a:rPr lang="en-US" i="1" dirty="0"/>
              <a:t>“Therefore repent and return, so that your sins may be wiped away …”</a:t>
            </a:r>
            <a:r>
              <a:rPr lang="en-US" b="1" dirty="0">
                <a:solidFill>
                  <a:srgbClr val="00B0F0"/>
                </a:solidFill>
              </a:rPr>
              <a:t> Acts 3:19 </a:t>
            </a:r>
            <a:endParaRPr lang="en-US" i="1" dirty="0"/>
          </a:p>
          <a:p>
            <a:pPr lvl="1" algn="ctr" eaLnBrk="1" hangingPunct="1">
              <a:buFontTx/>
              <a:buNone/>
              <a:defRPr/>
            </a:pPr>
            <a:r>
              <a:rPr lang="en-US" dirty="0"/>
              <a:t>		2. God forgets, putting out of memory – 		</a:t>
            </a:r>
            <a:r>
              <a:rPr lang="en-US" i="1" dirty="0"/>
              <a:t>“</a:t>
            </a:r>
            <a:r>
              <a:rPr lang="en-US" i="1" cap="small" dirty="0"/>
              <a:t>For I will be merciful to their iniquities, and I will remember their sins no more</a:t>
            </a:r>
            <a:r>
              <a:rPr lang="en-US" i="1" dirty="0"/>
              <a:t>.” </a:t>
            </a:r>
            <a:r>
              <a:rPr lang="en-US" b="1" dirty="0">
                <a:solidFill>
                  <a:srgbClr val="00B0F0"/>
                </a:solidFill>
              </a:rPr>
              <a:t>Hebrews 8:12 </a:t>
            </a:r>
            <a:r>
              <a:rPr lang="en-US" dirty="0"/>
              <a:t>(Quoting from </a:t>
            </a:r>
            <a:r>
              <a:rPr lang="en-US" b="1" dirty="0">
                <a:solidFill>
                  <a:srgbClr val="00B0F0"/>
                </a:solidFill>
              </a:rPr>
              <a:t>Jeremiah 31:34</a:t>
            </a:r>
            <a:r>
              <a:rPr lang="en-US"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6133</TotalTime>
  <Words>6232</Words>
  <Application>Microsoft Office PowerPoint</Application>
  <PresentationFormat>On-screen Show (4:3)</PresentationFormat>
  <Paragraphs>294</Paragraphs>
  <Slides>21</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Garamond</vt:lpstr>
      <vt:lpstr>system-ui</vt:lpstr>
      <vt:lpstr>Teamwork</vt:lpstr>
      <vt:lpstr>FORGIVENESS Matthew 18:21-35     (All scriptures from NASB 1995 unless otherwise noted)</vt:lpstr>
      <vt:lpstr>Two Things Are Clear</vt:lpstr>
      <vt:lpstr>WE ARE TO FORGIVE AS GOD HAS IN CHRIST FORGIVEN US.</vt:lpstr>
      <vt:lpstr>I. WE ARE TO FORGIVE AS GOD HAS IN CHRIST FORGIVEN US.</vt:lpstr>
      <vt:lpstr>I. WE ARE TO FORGIVE AS GOD HAS IN CHRIST FORGIVEN US.</vt:lpstr>
      <vt:lpstr>II. WHAT FORGIVENESS IS NOT:</vt:lpstr>
      <vt:lpstr>III. WHAT IS FORGIVENESS?</vt:lpstr>
      <vt:lpstr>III. WHAT IS FORGIVENESS?</vt:lpstr>
      <vt:lpstr>III. WHAT IS FORGIVENESS?</vt:lpstr>
      <vt:lpstr>III. WHAT IS FORGIVENESS?</vt:lpstr>
      <vt:lpstr>IV. WHY SHOULD I FORGIVE?</vt:lpstr>
      <vt:lpstr>IV. WHY SHOULD I FORGIVE?</vt:lpstr>
      <vt:lpstr>IV. WHY SHOULD I FORGIVE?</vt:lpstr>
      <vt:lpstr>V. OFTEN ASKED QUESTIONS ABOUT FORGIVENESS:</vt:lpstr>
      <vt:lpstr>V. OFTEN ASKED QUESTIONS ABOUT FORGIVENESS:</vt:lpstr>
      <vt:lpstr>V. OFTEN ASKED QUESTIONS ABOUT FORGIVENESS:</vt:lpstr>
      <vt:lpstr>V. OFTEN ASKED QUESTIONS ABOUT FORGIVENESS:</vt:lpstr>
      <vt:lpstr>V. OFTEN ASKED QUESTIONS ABOUT FORGIVENESS:</vt:lpstr>
      <vt:lpstr>WE ARE TO FORGIVE EACH OTHER JUST AS THE LORD HAS FORGIVEN US.</vt:lpstr>
      <vt:lpstr>Conclusion</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Forgiveness (4)</dc:title>
  <dc:creator>Randy Childs; Micky Galloway</dc:creator>
  <dc:description>4/25/2010</dc:description>
  <cp:lastModifiedBy>Richard Lidh</cp:lastModifiedBy>
  <cp:revision>40</cp:revision>
  <cp:lastPrinted>2025-06-15T02:44:27Z</cp:lastPrinted>
  <dcterms:created xsi:type="dcterms:W3CDTF">2007-02-13T17:13:49Z</dcterms:created>
  <dcterms:modified xsi:type="dcterms:W3CDTF">2025-06-21T20:05:38Z</dcterms:modified>
</cp:coreProperties>
</file>